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76" r:id="rId5"/>
    <p:sldId id="275" r:id="rId6"/>
    <p:sldId id="262" r:id="rId7"/>
    <p:sldId id="257" r:id="rId8"/>
    <p:sldId id="279" r:id="rId9"/>
    <p:sldId id="259" r:id="rId10"/>
    <p:sldId id="280" r:id="rId11"/>
    <p:sldId id="278" r:id="rId12"/>
    <p:sldId id="258" r:id="rId13"/>
    <p:sldId id="264" r:id="rId14"/>
    <p:sldId id="263" r:id="rId15"/>
    <p:sldId id="265" r:id="rId16"/>
    <p:sldId id="267" r:id="rId17"/>
    <p:sldId id="266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6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2" Type="http://schemas.openxmlformats.org/officeDocument/2006/relationships/image" Target="../media/image5.wmf"/><Relationship Id="rId1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8.wmf"/><Relationship Id="rId1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wmf"/><Relationship Id="rId1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1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wmf"/><Relationship Id="rId1" Type="http://schemas.openxmlformats.org/officeDocument/2006/relationships/oleObject" Target="../embeddings/oleObject9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wmf"/><Relationship Id="rId1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9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6.wmf"/><Relationship Id="rId1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1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4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8.wmf"/><Relationship Id="rId1" Type="http://schemas.openxmlformats.org/officeDocument/2006/relationships/oleObject" Target="../embeddings/oleObject15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3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9.wmf"/><Relationship Id="rId1" Type="http://schemas.openxmlformats.org/officeDocument/2006/relationships/oleObject" Target="../embeddings/oleObject16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7.bin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wmf"/><Relationship Id="rId1" Type="http://schemas.openxmlformats.org/officeDocument/2006/relationships/oleObject" Target="../embeddings/oleObject1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365" y="3041650"/>
            <a:ext cx="11728450" cy="2387600"/>
          </a:xfrm>
        </p:spPr>
        <p:txBody>
          <a:bodyPr>
            <a:noAutofit/>
          </a:bodyPr>
          <a:lstStyle/>
          <a:p>
            <a:pPr algn="l"/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1ères INFORMATIONS LINGUISTIQUES UTILES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pour des  brésiliens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qui entrent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dans la langue française</a:t>
            </a:r>
            <a:endParaRPr lang="fr-FR" altLang="en-US" sz="4800" dirty="0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pic>
        <p:nvPicPr>
          <p:cNvPr id="4" name="Image 3" descr="iUFMG header ling francesa"/>
          <p:cNvPicPr>
            <a:picLocks noChangeAspect="1"/>
          </p:cNvPicPr>
          <p:nvPr/>
        </p:nvPicPr>
        <p:blipFill>
          <a:blip r:embed="rId1"/>
          <a:srcRect t="21933" b="18403"/>
          <a:stretch>
            <a:fillRect/>
          </a:stretch>
        </p:blipFill>
        <p:spPr>
          <a:xfrm>
            <a:off x="16510" y="-20320"/>
            <a:ext cx="12201525" cy="16395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9240" y="65405"/>
            <a:ext cx="10515600" cy="1065530"/>
          </a:xfrm>
        </p:spPr>
        <p:txBody>
          <a:bodyPr/>
          <a:p>
            <a:r>
              <a:rPr lang="fr-FR" altLang="en-US" sz="32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 latin &gt; </a:t>
            </a:r>
            <a:r>
              <a:rPr lang="fr-FR" altLang="en-US" sz="32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langues romanes</a:t>
            </a:r>
            <a:endParaRPr lang="fr-FR" altLang="en-US" sz="3200" dirty="0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pic>
        <p:nvPicPr>
          <p:cNvPr id="4" name="Espace réservé du contenu 3" descr="480px-Romance-lg-classification-en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29030" y="1016635"/>
            <a:ext cx="9655810" cy="57950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 descr="tableau_5_langues romanes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6700" y="1036320"/>
            <a:ext cx="11658600" cy="44157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318770" y="397510"/>
          <a:ext cx="11554460" cy="6049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7134225" imgH="3514725" progId="Paint.Picture">
                  <p:embed/>
                </p:oleObj>
              </mc:Choice>
              <mc:Fallback>
                <p:oleObj name="" r:id="rId1" imgW="7134225" imgH="3514725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8770" y="397510"/>
                        <a:ext cx="11554460" cy="6049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0520" y="511175"/>
            <a:ext cx="1114996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2"/>
                </a:solidFill>
                <a:latin typeface="Gill Sans Ultra Bold" panose="020B0A02020104020203" charset="0"/>
                <a:cs typeface="Gill Sans Ultra Bold" panose="020B0A02020104020203" charset="0"/>
              </a:rPr>
              <a:t>Expressions latines</a:t>
            </a: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 </a:t>
            </a:r>
            <a:b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en français </a:t>
            </a:r>
            <a:r>
              <a:rPr lang="fr-FR" altLang="en-US" sz="4800" dirty="0">
                <a:solidFill>
                  <a:schemeClr val="tx1"/>
                </a:solidFill>
                <a:latin typeface="Gill Sans Ultra Bold" panose="020B0A02020104020203" charset="0"/>
                <a:cs typeface="Gill Sans Ultra Bold" panose="020B0A02020104020203" charset="0"/>
              </a:rPr>
              <a:t>/ </a:t>
            </a:r>
            <a:r>
              <a:rPr lang="fr-FR" altLang="en-US" sz="4800" dirty="0">
                <a:solidFill>
                  <a:schemeClr val="accent6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en portugais</a:t>
            </a:r>
            <a:endParaRPr lang="fr-FR" altLang="en-US" sz="4800" dirty="0">
              <a:solidFill>
                <a:schemeClr val="accent6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394585"/>
            <a:ext cx="10515600" cy="4351338"/>
          </a:xfrm>
        </p:spPr>
        <p:txBody>
          <a:bodyPr/>
          <a:p>
            <a:r>
              <a:rPr lang="fr-FR" altLang="en-US" sz="4400"/>
              <a:t> a priori</a:t>
            </a:r>
            <a:endParaRPr lang="fr-FR" altLang="en-US" sz="4400"/>
          </a:p>
          <a:p>
            <a:r>
              <a:rPr lang="fr-FR" altLang="en-US" sz="4400"/>
              <a:t> a posteriori</a:t>
            </a:r>
            <a:endParaRPr lang="fr-FR" altLang="en-US" sz="4400"/>
          </a:p>
          <a:p>
            <a:r>
              <a:rPr lang="fr-FR" altLang="en-US" sz="4400"/>
              <a:t> grosso modo</a:t>
            </a:r>
            <a:endParaRPr lang="fr-FR" altLang="en-US" sz="4400"/>
          </a:p>
          <a:p>
            <a:r>
              <a:rPr lang="fr-FR" altLang="en-US" sz="4400"/>
              <a:t> in extremis</a:t>
            </a:r>
            <a:endParaRPr lang="fr-FR" altLang="en-US" sz="4400"/>
          </a:p>
          <a:p>
            <a:r>
              <a:rPr lang="fr-FR" altLang="en-US" sz="4400"/>
              <a:t> in loco</a:t>
            </a:r>
            <a:endParaRPr lang="fr-FR" altLang="en-US" sz="4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6855" y="44640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langue(s) portugaise(s)</a:t>
            </a:r>
            <a:r>
              <a:rPr lang="fr-FR" altLang="en-US" sz="4800" dirty="0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 langue(s) française(s)</a:t>
            </a:r>
            <a:endParaRPr lang="fr-FR" altLang="en-US" sz="4800" dirty="0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6855" y="2979420"/>
            <a:ext cx="11864975" cy="4351655"/>
          </a:xfrm>
        </p:spPr>
        <p:txBody>
          <a:bodyPr>
            <a:normAutofit lnSpcReduction="10000"/>
          </a:bodyPr>
          <a:p>
            <a:pPr marL="0" indent="0">
              <a:buNone/>
            </a:pPr>
            <a:r>
              <a:rPr lang="fr-FR" altLang="en-US" sz="5400" b="1" u="sng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ill Sans Ultra Bold" panose="020B0A02020104020203" charset="0"/>
                <a:cs typeface="Gill Sans Ultra Bold" panose="020B0A02020104020203" charset="0"/>
              </a:rPr>
              <a:t>LES AFFINITES LEXICALES </a:t>
            </a:r>
            <a:endParaRPr lang="fr-FR" alt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en-US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altLang="en-US" sz="44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altLang="en-US" sz="4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mots calques / mots cousins </a:t>
            </a:r>
            <a:r>
              <a:rPr lang="fr-FR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(structures identiques)</a:t>
            </a:r>
            <a:endParaRPr lang="fr-FR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05" y="2766060"/>
            <a:ext cx="11765915" cy="1325880"/>
          </a:xfrm>
        </p:spPr>
        <p:txBody>
          <a:bodyPr>
            <a:normAutofit fontScale="90000"/>
          </a:bodyPr>
          <a:p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+ de 100 mots français issus de la langue portugaise 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 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sz="3600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origines intiales souvent : indienne, chinoise, indigène...</a:t>
            </a:r>
            <a:endParaRPr lang="fr-FR" altLang="en-US" sz="36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4413250"/>
            <a:ext cx="10515600" cy="1325563"/>
          </a:xfrm>
        </p:spPr>
        <p:txBody>
          <a:bodyPr>
            <a:normAutofit fontScale="90000"/>
          </a:bodyPr>
          <a:p>
            <a:pPr marL="0" indent="0">
              <a:buFont typeface="Wingdings" panose="05000000000000000000" charset="0"/>
            </a:pP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autodafé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bambou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banane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banana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baroque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barocco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brahmane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cachalot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cachalote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caramel (</a:t>
            </a:r>
            <a:r>
              <a:rPr lang="fr-FR" altLang="en-US" sz="4400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 caramelo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caravelle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commander (</a:t>
            </a:r>
            <a:r>
              <a:rPr lang="fr-FR" altLang="en-US" sz="4400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 mandar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- Japon (</a:t>
            </a:r>
            <a:r>
              <a:rPr lang="fr-FR" altLang="en-US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&lt; Japão</a:t>
            </a: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pintade (</a:t>
            </a:r>
            <a:r>
              <a:rPr lang="fr-FR" altLang="en-US" sz="4400" b="1" i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 pintada</a:t>
            </a: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fr-FR" altLang="en-US"/>
            </a:br>
            <a:br>
              <a:rPr lang="fr-FR" altLang="en-US"/>
            </a:br>
            <a:br>
              <a:rPr lang="fr-FR" altLang="en-US"/>
            </a:br>
            <a:endParaRPr lang="fr-F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5745" y="2640965"/>
            <a:ext cx="11700510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  <a:t>+ de 200 mots identiques</a:t>
            </a:r>
            <a:b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  <a:sym typeface="+mn-ea"/>
              </a:rPr>
            </a:br>
            <a:r>
              <a:rPr lang="fr-FR" altLang="en-US" sz="4400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mots calques avec signification identique</a:t>
            </a:r>
            <a:endParaRPr lang="fr-FR" altLang="en-US" sz="4400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" name="Espace réservé du contenu 4"/>
          <p:cNvGraphicFramePr/>
          <p:nvPr>
            <p:ph sz="half" idx="1"/>
          </p:nvPr>
        </p:nvGraphicFramePr>
        <p:xfrm>
          <a:off x="838835" y="381000"/>
          <a:ext cx="9895840" cy="202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" imgW="8829675" imgH="1371600" progId="Paint.Picture">
                  <p:embed/>
                </p:oleObj>
              </mc:Choice>
              <mc:Fallback>
                <p:oleObj name="" r:id="rId1" imgW="8829675" imgH="137160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835" y="381000"/>
                        <a:ext cx="9895840" cy="2023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Espace réservé du contenu 8"/>
          <p:cNvGraphicFramePr/>
          <p:nvPr>
            <p:ph sz="half" idx="2"/>
          </p:nvPr>
        </p:nvGraphicFramePr>
        <p:xfrm>
          <a:off x="838835" y="2794635"/>
          <a:ext cx="9895840" cy="18103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3" imgW="8705850" imgH="1323975" progId="Paint.Picture">
                  <p:embed/>
                </p:oleObj>
              </mc:Choice>
              <mc:Fallback>
                <p:oleObj name="" r:id="rId3" imgW="8705850" imgH="1323975" progId="Paint.Picture">
                  <p:embed/>
                  <p:pic>
                    <p:nvPicPr>
                      <p:cNvPr id="0" name="Image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835" y="2794635"/>
                        <a:ext cx="9895840" cy="18103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/>
          <p:nvPr/>
        </p:nvGraphicFramePr>
        <p:xfrm>
          <a:off x="838835" y="4900295"/>
          <a:ext cx="9895840" cy="1731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5" imgW="8896350" imgH="1323975" progId="Paint.Picture">
                  <p:embed/>
                </p:oleObj>
              </mc:Choice>
              <mc:Fallback>
                <p:oleObj name="" r:id="rId5" imgW="8896350" imgH="1323975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835" y="4900295"/>
                        <a:ext cx="9895840" cy="1731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6100" y="288480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+ de 1000 mots </a:t>
            </a:r>
            <a:b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avec structures identiques  </a:t>
            </a:r>
            <a:br>
              <a:rPr lang="fr-FR" altLang="en-US" sz="4800" dirty="0">
                <a:solidFill>
                  <a:schemeClr val="accent6">
                    <a:lumMod val="50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</a:br>
            <a:r>
              <a:rPr lang="fr-FR" altLang="en-US" sz="4400" b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variations du suffixe (substitution de lettre(s), retrait de lettre(s)...)</a:t>
            </a:r>
            <a:endParaRPr lang="fr-FR" altLang="en-US" sz="4400" b="1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837565" y="9334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adjectifs en «mente» &gt; retirer le «e»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Espace réservé du contenu 10"/>
          <p:cNvGraphicFramePr>
            <a:graphicFrameLocks noChangeAspect="1"/>
          </p:cNvGraphicFramePr>
          <p:nvPr>
            <p:ph sz="half" idx="1"/>
          </p:nvPr>
        </p:nvGraphicFramePr>
        <p:xfrm>
          <a:off x="309880" y="1419225"/>
          <a:ext cx="11571605" cy="4974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6800850" imgH="2924175" progId="Paint.Picture">
                  <p:embed/>
                </p:oleObj>
              </mc:Choice>
              <mc:Fallback>
                <p:oleObj name="" r:id="rId1" imgW="6800850" imgH="2924175" progId="Paint.Picture">
                  <p:embed/>
                  <p:pic>
                    <p:nvPicPr>
                      <p:cNvPr id="0" name="Image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9880" y="1419225"/>
                        <a:ext cx="11571605" cy="4974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3430" y="198120"/>
            <a:ext cx="10937875" cy="1325880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en «-mento»&gt; retirer le «o»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Espace réservé du contenu 6"/>
          <p:cNvGraphicFramePr/>
          <p:nvPr>
            <p:ph sz="half" idx="2"/>
          </p:nvPr>
        </p:nvGraphicFramePr>
        <p:xfrm>
          <a:off x="937260" y="1524000"/>
          <a:ext cx="10317480" cy="5036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" imgW="6524625" imgH="2924175" progId="Paint.Picture">
                  <p:embed/>
                </p:oleObj>
              </mc:Choice>
              <mc:Fallback>
                <p:oleObj name="" r:id="rId1" imgW="6524625" imgH="2924175" progId="Paint.Picture">
                  <p:embed/>
                  <p:pic>
                    <p:nvPicPr>
                      <p:cNvPr id="0" name="Image 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37260" y="1524000"/>
                        <a:ext cx="10317480" cy="50361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mots en «nh» &gt; susbstituer par «gn»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Objet 7"/>
          <p:cNvGraphicFramePr/>
          <p:nvPr/>
        </p:nvGraphicFramePr>
        <p:xfrm>
          <a:off x="866140" y="2051685"/>
          <a:ext cx="4928870" cy="741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3657600" imgH="495300" progId="Paint.Picture">
                  <p:embed/>
                </p:oleObj>
              </mc:Choice>
              <mc:Fallback>
                <p:oleObj name="" r:id="rId1" imgW="3657600" imgH="49530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66140" y="2051685"/>
                        <a:ext cx="4928870" cy="741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Espace réservé du contenu 11"/>
          <p:cNvGraphicFramePr>
            <a:graphicFrameLocks noChangeAspect="1"/>
          </p:cNvGraphicFramePr>
          <p:nvPr>
            <p:ph sz="half" idx="1"/>
          </p:nvPr>
        </p:nvGraphicFramePr>
        <p:xfrm>
          <a:off x="866140" y="3153410"/>
          <a:ext cx="10233025" cy="3385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3" imgW="5124450" imgH="1695450" progId="Paint.Picture">
                  <p:embed/>
                </p:oleObj>
              </mc:Choice>
              <mc:Fallback>
                <p:oleObj name="" r:id="rId3" imgW="5124450" imgH="1695450" progId="Paint.Picture">
                  <p:embed/>
                  <p:pic>
                    <p:nvPicPr>
                      <p:cNvPr id="0" name="Image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6140" y="3153410"/>
                        <a:ext cx="10233025" cy="3385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4090" y="725805"/>
            <a:ext cx="11116945" cy="1099185"/>
          </a:xfrm>
        </p:spPr>
        <p:txBody>
          <a:bodyPr>
            <a:normAutofit fontScale="90000"/>
          </a:bodyPr>
          <a:p>
            <a:br>
              <a:rPr lang="fr-FR" altLang="en-US"/>
            </a:br>
            <a:endParaRPr lang="fr-FR" altLang="en-US"/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1"/>
          </p:nvPr>
        </p:nvGraphicFramePr>
        <p:xfrm>
          <a:off x="838200" y="1824990"/>
          <a:ext cx="10651490" cy="464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5133975" imgH="2238375" progId="Paint.Picture">
                  <p:embed/>
                </p:oleObj>
              </mc:Choice>
              <mc:Fallback>
                <p:oleObj name="" r:id="rId1" imgW="5133975" imgH="2238375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1824990"/>
                        <a:ext cx="10651490" cy="4643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Zone de texte 9"/>
          <p:cNvSpPr txBox="1"/>
          <p:nvPr/>
        </p:nvSpPr>
        <p:spPr>
          <a:xfrm>
            <a:off x="838200" y="415925"/>
            <a:ext cx="954087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fr-FR" altLang="en-US" sz="4400" b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mots en «lh» &gt; susbstituer par «-ll»</a:t>
            </a:r>
            <a:endParaRPr lang="fr-FR" altLang="en-U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même écriture &gt; prononciation différente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1" name="Espace réservé du contenu 10"/>
          <p:cNvGraphicFramePr>
            <a:graphicFrameLocks noChangeAspect="1"/>
          </p:cNvGraphicFramePr>
          <p:nvPr>
            <p:ph sz="half" idx="1"/>
          </p:nvPr>
        </p:nvGraphicFramePr>
        <p:xfrm>
          <a:off x="937895" y="2036445"/>
          <a:ext cx="10716895" cy="418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" r:id="rId1" imgW="5143500" imgH="2009775" progId="Paint.Picture">
                  <p:embed/>
                </p:oleObj>
              </mc:Choice>
              <mc:Fallback>
                <p:oleObj name="" r:id="rId1" imgW="5143500" imgH="2009775" progId="Paint.Picture">
                  <p:embed/>
                  <p:pic>
                    <p:nvPicPr>
                      <p:cNvPr id="0" name="Image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37895" y="2036445"/>
                        <a:ext cx="10716895" cy="4187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en «ção» &gt; 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suffixe avec même base sonore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ce réservé du contenu 6"/>
          <p:cNvSpPr/>
          <p:nvPr>
            <p:ph sz="half" idx="1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2"/>
          </p:nvPr>
        </p:nvGraphicFramePr>
        <p:xfrm>
          <a:off x="617855" y="1691005"/>
          <a:ext cx="10735945" cy="4624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5153025" imgH="2219325" progId="Paint.Picture">
                  <p:embed/>
                </p:oleObj>
              </mc:Choice>
              <mc:Fallback>
                <p:oleObj name="" r:id="rId1" imgW="5153025" imgH="2219325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17855" y="1691005"/>
                        <a:ext cx="10735945" cy="4624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4535" y="267335"/>
            <a:ext cx="10515600" cy="1325563"/>
          </a:xfrm>
        </p:spPr>
        <p:txBody>
          <a:bodyPr>
            <a:normAutofit fontScale="90000"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en «ão»&gt; </a:t>
            </a:r>
            <a:b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suffixe avec même base sonore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1"/>
          </p:nvPr>
        </p:nvGraphicFramePr>
        <p:xfrm>
          <a:off x="724535" y="1891665"/>
          <a:ext cx="10273665" cy="4326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8458200" imgH="3562350" progId="Paint.Picture">
                  <p:embed/>
                </p:oleObj>
              </mc:Choice>
              <mc:Fallback>
                <p:oleObj name="" r:id="rId1" imgW="8458200" imgH="356235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724535" y="1891665"/>
                        <a:ext cx="10273665" cy="4326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substantifs en «ência» &gt; subsituer «ence»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Espace réservé du contenu 6"/>
          <p:cNvSpPr/>
          <p:nvPr>
            <p:ph sz="half" idx="1"/>
          </p:nvPr>
        </p:nvSpPr>
        <p:spPr/>
        <p:txBody>
          <a:bodyPr/>
          <a:p>
            <a:endParaRPr lang="fr-FR" altLang="en-US"/>
          </a:p>
        </p:txBody>
      </p:sp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2"/>
          </p:nvPr>
        </p:nvGraphicFramePr>
        <p:xfrm>
          <a:off x="666115" y="1691005"/>
          <a:ext cx="10803255" cy="4615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5172075" imgH="2209800" progId="Paint.Picture">
                  <p:embed/>
                </p:oleObj>
              </mc:Choice>
              <mc:Fallback>
                <p:oleObj name="" r:id="rId1" imgW="5172075" imgH="220980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66115" y="1691005"/>
                        <a:ext cx="10803255" cy="4615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" name="Espace réservé du contenu 7"/>
          <p:cNvGraphicFramePr>
            <a:graphicFrameLocks noChangeAspect="1"/>
          </p:cNvGraphicFramePr>
          <p:nvPr>
            <p:ph sz="half" idx="1"/>
          </p:nvPr>
        </p:nvGraphicFramePr>
        <p:xfrm>
          <a:off x="454025" y="2115185"/>
          <a:ext cx="11283950" cy="4177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" imgW="7562850" imgH="2800350" progId="Paint.Picture">
                  <p:embed/>
                </p:oleObj>
              </mc:Choice>
              <mc:Fallback>
                <p:oleObj name="" r:id="rId1" imgW="7562850" imgH="2800350" progId="Paint.Picture">
                  <p:embed/>
                  <p:pic>
                    <p:nvPicPr>
                      <p:cNvPr id="0" name="Image 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4025" y="2115185"/>
                        <a:ext cx="11283950" cy="4177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one de texte 10"/>
          <p:cNvSpPr txBox="1"/>
          <p:nvPr/>
        </p:nvSpPr>
        <p:spPr>
          <a:xfrm>
            <a:off x="756285" y="403860"/>
            <a:ext cx="1067879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fr-FR" altLang="en-US" sz="4400" b="1">
                <a:latin typeface="Arial" panose="020B0604020202020204" pitchFamily="34" charset="0"/>
                <a:cs typeface="Arial" panose="020B0604020202020204" pitchFamily="34" charset="0"/>
              </a:rPr>
              <a:t>Les substantifs (3) en «tico» ou «tica» &gt; substituer avec «-tique»</a:t>
            </a:r>
            <a:endParaRPr lang="fr-FR" altLang="en-US" sz="4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fr-FR" altLang="en-US" b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substantifs (4) en «dade»&gt; substituer avec «té»</a:t>
            </a:r>
            <a:endParaRPr lang="fr-FR" altLang="en-US" b="1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Espace réservé du contenu 8"/>
          <p:cNvGraphicFramePr>
            <a:graphicFrameLocks noChangeAspect="1"/>
          </p:cNvGraphicFramePr>
          <p:nvPr>
            <p:ph sz="half" idx="2"/>
          </p:nvPr>
        </p:nvGraphicFramePr>
        <p:xfrm>
          <a:off x="690880" y="1960245"/>
          <a:ext cx="9996805" cy="4217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" imgW="8401050" imgH="3543300" progId="Paint.Picture">
                  <p:embed/>
                </p:oleObj>
              </mc:Choice>
              <mc:Fallback>
                <p:oleObj name="" r:id="rId1" imgW="8401050" imgH="3543300" progId="Paint.Picture">
                  <p:embed/>
                  <p:pic>
                    <p:nvPicPr>
                      <p:cNvPr id="0" name="Image 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90880" y="1960245"/>
                        <a:ext cx="9996805" cy="4217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2615" y="397510"/>
            <a:ext cx="10987405" cy="1585595"/>
          </a:xfrm>
        </p:spPr>
        <p:txBody>
          <a:bodyPr>
            <a:normAutofit/>
          </a:bodyPr>
          <a:p>
            <a:r>
              <a:rPr lang="fr-FR" altLang="en-US" b="1">
                <a:latin typeface="Arial" panose="020B0604020202020204" pitchFamily="34" charset="0"/>
                <a:cs typeface="Arial" panose="020B0604020202020204" pitchFamily="34" charset="0"/>
              </a:rPr>
              <a:t>Les adjectifs (2) en «ado» &gt; substituer aevc «é» ou «ée»</a:t>
            </a:r>
            <a:endParaRPr lang="fr-F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Espace réservé du contenu 11"/>
          <p:cNvGraphicFramePr>
            <a:graphicFrameLocks noChangeAspect="1"/>
          </p:cNvGraphicFramePr>
          <p:nvPr>
            <p:ph sz="half" idx="2"/>
          </p:nvPr>
        </p:nvGraphicFramePr>
        <p:xfrm>
          <a:off x="492125" y="2169795"/>
          <a:ext cx="11542395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" imgW="9705975" imgH="3124200" progId="Paint.Picture">
                  <p:embed/>
                </p:oleObj>
              </mc:Choice>
              <mc:Fallback>
                <p:oleObj name="" r:id="rId1" imgW="9705975" imgH="3124200" progId="Paint.Picture">
                  <p:embed/>
                  <p:pic>
                    <p:nvPicPr>
                      <p:cNvPr id="0" name="Image 1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92125" y="2169795"/>
                        <a:ext cx="11542395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6595" cy="1706245"/>
          </a:xfrm>
        </p:spPr>
        <p:txBody>
          <a:bodyPr>
            <a:normAutofit/>
          </a:bodyPr>
          <a:p>
            <a:pPr algn="l">
              <a:buClrTx/>
              <a:buSzTx/>
              <a:buFontTx/>
            </a:pPr>
            <a:r>
              <a:rPr lang="fr-FR" altLang="en-US" b="1">
                <a:latin typeface="Arial" panose="020B0604020202020204" pitchFamily="34" charset="0"/>
                <a:cs typeface="Arial" panose="020B0604020202020204" pitchFamily="34" charset="0"/>
              </a:rPr>
              <a:t>Les adjectifs (3) en «al» &gt; substituer avec «el» ou «elle»</a:t>
            </a:r>
            <a:endParaRPr lang="fr-FR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Espace réservé du contenu 9"/>
          <p:cNvGraphicFramePr>
            <a:graphicFrameLocks noChangeAspect="1"/>
          </p:cNvGraphicFramePr>
          <p:nvPr>
            <p:ph sz="half" idx="2"/>
          </p:nvPr>
        </p:nvGraphicFramePr>
        <p:xfrm>
          <a:off x="838200" y="2072005"/>
          <a:ext cx="10656570" cy="4183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1" imgW="8248650" imgH="3238500" progId="Paint.Picture">
                  <p:embed/>
                </p:oleObj>
              </mc:Choice>
              <mc:Fallback>
                <p:oleObj name="" r:id="rId1" imgW="8248650" imgH="3238500" progId="Paint.Picture">
                  <p:embed/>
                  <p:pic>
                    <p:nvPicPr>
                      <p:cNvPr id="0" name="Image 1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2072005"/>
                        <a:ext cx="10656570" cy="41833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5465" y="205105"/>
            <a:ext cx="11101070" cy="1731645"/>
          </a:xfrm>
        </p:spPr>
        <p:txBody>
          <a:bodyPr>
            <a:normAutofit/>
          </a:bodyPr>
          <a:p>
            <a:pPr algn="l">
              <a:buClrTx/>
              <a:buSzTx/>
              <a:buFontTx/>
            </a:pPr>
            <a:r>
              <a:rPr lang="fr-FR" altLang="en-US" b="1">
                <a:solidFill>
                  <a:schemeClr val="accent5">
                    <a:lumMod val="75000"/>
                  </a:schemeClr>
                </a:solidFill>
                <a:latin typeface="Gill Sans Ultra Bold" panose="020B0A02020104020203" charset="0"/>
                <a:cs typeface="Gill Sans Ultra Bold" panose="020B0A02020104020203" charset="0"/>
              </a:rPr>
              <a:t>Les difficultés phonétiques probables</a:t>
            </a:r>
            <a:endParaRPr lang="fr-FR" altLang="en-US" b="1">
              <a:solidFill>
                <a:schemeClr val="accent5">
                  <a:lumMod val="75000"/>
                </a:schemeClr>
              </a:solidFill>
              <a:latin typeface="Gill Sans Ultra Bold" panose="020B0A02020104020203" charset="0"/>
              <a:cs typeface="Gill Sans Ultra Bold" panose="020B0A02020104020203" charset="0"/>
            </a:endParaRPr>
          </a:p>
        </p:txBody>
      </p:sp>
      <p:graphicFrame>
        <p:nvGraphicFramePr>
          <p:cNvPr id="4" name="Espace réservé du contenu 3"/>
          <p:cNvGraphicFramePr>
            <a:graphicFrameLocks noChangeAspect="1"/>
          </p:cNvGraphicFramePr>
          <p:nvPr>
            <p:ph idx="1"/>
          </p:nvPr>
        </p:nvGraphicFramePr>
        <p:xfrm>
          <a:off x="545465" y="2831465"/>
          <a:ext cx="11171555" cy="23634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1" imgW="9096375" imgH="1924050" progId="Paint.Picture">
                  <p:embed/>
                </p:oleObj>
              </mc:Choice>
              <mc:Fallback>
                <p:oleObj name="" r:id="rId1" imgW="9096375" imgH="1924050" progId="Paint.Picture">
                  <p:embed/>
                  <p:pic>
                    <p:nvPicPr>
                      <p:cNvPr id="0" name="Image 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5465" y="2831465"/>
                        <a:ext cx="11171555" cy="23634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Zone de texte 5"/>
          <p:cNvSpPr txBox="1"/>
          <p:nvPr/>
        </p:nvSpPr>
        <p:spPr>
          <a:xfrm>
            <a:off x="545465" y="1774190"/>
            <a:ext cx="112318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fr-FR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Les sons français les plus problématiques pour un.e brésilien.ne</a:t>
            </a:r>
            <a:endParaRPr lang="fr-FR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 de texte 6"/>
          <p:cNvSpPr txBox="1"/>
          <p:nvPr/>
        </p:nvSpPr>
        <p:spPr>
          <a:xfrm>
            <a:off x="820420" y="5455285"/>
            <a:ext cx="108972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fr-FR" altLang="en-US" sz="3600" b="1">
                <a:latin typeface="Arial" panose="020B0604020202020204" pitchFamily="34" charset="0"/>
                <a:cs typeface="Arial" panose="020B0604020202020204" pitchFamily="34" charset="0"/>
              </a:rPr>
              <a:t>Les graphies : </a:t>
            </a:r>
            <a:r>
              <a:rPr lang="fr-FR" altLang="en-US" sz="3600" b="1" i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in, an, ain, eau, ll, gn, er, et</a:t>
            </a:r>
            <a:r>
              <a:rPr lang="fr-FR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1577</Words>
  <Application>WPS Presentation</Application>
  <PresentationFormat>Widescreen</PresentationFormat>
  <Paragraphs>60</Paragraphs>
  <Slides>24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18</vt:i4>
      </vt:variant>
      <vt:variant>
        <vt:lpstr>幻灯片标题</vt:lpstr>
      </vt:variant>
      <vt:variant>
        <vt:i4>24</vt:i4>
      </vt:variant>
    </vt:vector>
  </HeadingPairs>
  <TitlesOfParts>
    <vt:vector size="54" baseType="lpstr">
      <vt:lpstr>Arial</vt:lpstr>
      <vt:lpstr>SimSun</vt:lpstr>
      <vt:lpstr>Wingdings</vt:lpstr>
      <vt:lpstr>Gill Sans Ultra Bold</vt:lpstr>
      <vt:lpstr>Wingdings</vt:lpstr>
      <vt:lpstr>Microsoft YaHei</vt:lpstr>
      <vt:lpstr/>
      <vt:lpstr>Arial Unicode MS</vt:lpstr>
      <vt:lpstr>Calibri Light</vt:lpstr>
      <vt:lpstr>Calibri</vt:lpstr>
      <vt:lpstr>Liberation Mono</vt:lpstr>
      <vt:lpstr>Office Theme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Paint.Picture</vt:lpstr>
      <vt:lpstr>1ères INFORMATIONS LINGUISTIQUES UTILES  pour des  brésiliens  qui entrent  dans la langue française</vt:lpstr>
      <vt:lpstr> latin &gt; langues romanes</vt:lpstr>
      <vt:lpstr>PowerPoint 演示文稿</vt:lpstr>
      <vt:lpstr>PowerPoint 演示文稿</vt:lpstr>
      <vt:lpstr>Expressions latines  en français / en portugais</vt:lpstr>
      <vt:lpstr>langue(s) portugaise(s) langue(s) française(s)</vt:lpstr>
      <vt:lpstr>+ de 100 mots français issus de la langue portugaise   origines intiales souvent : indienne, chinoise, indigène...</vt:lpstr>
      <vt:lpstr>- autodafé - bambou - banane (&lt; banana) - baroque (&lt; barocco) - brahmane  - cachalot (&lt; cachalote) - caramel (&lt; caramelo)  - caravelle - commander (&lt; mandar) - Japon (&lt; Japão) - pintade (&lt; pintada)      </vt:lpstr>
      <vt:lpstr>+ de 200 mots identiques mots calques avec signification identique</vt:lpstr>
      <vt:lpstr>PowerPoint 演示文稿</vt:lpstr>
      <vt:lpstr>+ de 1000 mots  avec structures identiques   variations du suffixe (substitution de lettre(s), retrait de lettre(s)...)</vt:lpstr>
      <vt:lpstr>Les adjectifs en «mente» &gt; retirer le «e»</vt:lpstr>
      <vt:lpstr>Les substantifs en «-mento»&gt; retirer le «o»</vt:lpstr>
      <vt:lpstr>mots en «nh» &gt; susbstituer par «gn»</vt:lpstr>
      <vt:lpstr> </vt:lpstr>
      <vt:lpstr>même écriture &gt; prononciation différente</vt:lpstr>
      <vt:lpstr>Les substantifs en «ção» &gt;  suffixe avec même base sonore</vt:lpstr>
      <vt:lpstr>Les substantifs en «ão»&gt;  suffixe avec même base sonore</vt:lpstr>
      <vt:lpstr>substantifs en «ência» &gt; subsituer «ence»</vt:lpstr>
      <vt:lpstr>PowerPoint 演示文稿</vt:lpstr>
      <vt:lpstr>Les substantifs (4) en «dade»&gt; substituer avec «té»</vt:lpstr>
      <vt:lpstr>Les adjectifs (2) en «ado» &gt; substituer aevc «é» ou «ée»</vt:lpstr>
      <vt:lpstr>Les adjectifs (3) en «al» &gt; substituer avec «el» ou «elle»</vt:lpstr>
      <vt:lpstr>Les difficultés phonétiques probables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Teddy Ber</cp:lastModifiedBy>
  <cp:revision>45</cp:revision>
  <dcterms:created xsi:type="dcterms:W3CDTF">2020-04-22T15:18:00Z</dcterms:created>
  <dcterms:modified xsi:type="dcterms:W3CDTF">2020-04-25T15:04:08Z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1036-11.2.0.8991</vt:lpwstr>
  </property>
</Properties>
</file>