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9" r:id="rId2"/>
    <p:sldId id="311" r:id="rId3"/>
    <p:sldId id="274" r:id="rId4"/>
    <p:sldId id="321" r:id="rId5"/>
    <p:sldId id="312" r:id="rId6"/>
    <p:sldId id="313" r:id="rId7"/>
    <p:sldId id="314" r:id="rId8"/>
    <p:sldId id="324" r:id="rId9"/>
    <p:sldId id="322" r:id="rId10"/>
    <p:sldId id="315" r:id="rId11"/>
    <p:sldId id="317" r:id="rId12"/>
    <p:sldId id="318" r:id="rId13"/>
    <p:sldId id="316" r:id="rId14"/>
    <p:sldId id="319" r:id="rId15"/>
    <p:sldId id="323" r:id="rId16"/>
    <p:sldId id="309" r:id="rId1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1" clrIdx="0">
    <p:extLst>
      <p:ext uri="{19B8F6BF-5375-455C-9EA6-DF929625EA0E}">
        <p15:presenceInfo xmlns:p15="http://schemas.microsoft.com/office/powerpoint/2012/main" userId="Microsoft Office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3E77"/>
    <a:srgbClr val="D9E8F5"/>
    <a:srgbClr val="3D3783"/>
    <a:srgbClr val="FFCC00"/>
    <a:srgbClr val="145885"/>
    <a:srgbClr val="F26101"/>
    <a:srgbClr val="009900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17" autoAdjust="0"/>
    <p:restoredTop sz="95915"/>
  </p:normalViewPr>
  <p:slideViewPr>
    <p:cSldViewPr snapToGrid="0">
      <p:cViewPr>
        <p:scale>
          <a:sx n="65" d="100"/>
          <a:sy n="65" d="100"/>
        </p:scale>
        <p:origin x="1832" y="15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8-09T20:46:28.583" idx="1">
    <p:pos x="5419" y="3374"/>
    <p:text>nconstitucional a interpretação dos artigos 24 e 37 da Lei das Eleições (Lei 9.504/1997) para justificar atos judiciais ou administrativos que admitam o ingresso de agentes públicos em universidades, o recolhimento de documentos, a interrupção de aulas, debates ou manifestações e a coleta irregular de depoimentos pela manifestação livre de ideias e divulgação do pensamento nos ambientes universitários ou em equipamentos sob a administração de universidades</p:text>
    <p:extLst>
      <p:ext uri="{C676402C-5697-4E1C-873F-D02D1690AC5C}">
        <p15:threadingInfo xmlns:p15="http://schemas.microsoft.com/office/powerpoint/2012/main" timeZoneBias="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9ABD48-A4A2-1643-9B79-76713210BA19}" type="datetimeFigureOut">
              <a:rPr lang="pt-BR" smtClean="0"/>
              <a:t>10/08/2020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2EC158-3953-FA46-930F-457EED4FF9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34243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2EC158-3953-FA46-930F-457EED4FF9EC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73986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2EC158-3953-FA46-930F-457EED4FF9EC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5100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2EC158-3953-FA46-930F-457EED4FF9EC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52681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2EC158-3953-FA46-930F-457EED4FF9EC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3868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2EC158-3953-FA46-930F-457EED4FF9EC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48819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2EC158-3953-FA46-930F-457EED4FF9EC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34496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2EC158-3953-FA46-930F-457EED4FF9EC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64121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2EC158-3953-FA46-930F-457EED4FF9EC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94072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2EC158-3953-FA46-930F-457EED4FF9EC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59929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2EC158-3953-FA46-930F-457EED4FF9EC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34880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2EC158-3953-FA46-930F-457EED4FF9EC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31654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2EC158-3953-FA46-930F-457EED4FF9EC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67979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2EC158-3953-FA46-930F-457EED4FF9EC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28527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2EC158-3953-FA46-930F-457EED4FF9EC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5787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2EC158-3953-FA46-930F-457EED4FF9EC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9495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2EC158-3953-FA46-930F-457EED4FF9EC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6696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FBF1C-A5F1-45BC-8F5E-DA81C2D01812}" type="datetimeFigureOut">
              <a:rPr lang="pt-BR" smtClean="0"/>
              <a:t>10/08/2020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9CE3D-466A-42D6-9F4D-D27D30A5C0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9816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FBF1C-A5F1-45BC-8F5E-DA81C2D01812}" type="datetimeFigureOut">
              <a:rPr lang="pt-BR" smtClean="0"/>
              <a:t>10/08/2020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9CE3D-466A-42D6-9F4D-D27D30A5C0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9398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FBF1C-A5F1-45BC-8F5E-DA81C2D01812}" type="datetimeFigureOut">
              <a:rPr lang="pt-BR" smtClean="0"/>
              <a:t>10/08/2020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9CE3D-466A-42D6-9F4D-D27D30A5C0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2697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FBF1C-A5F1-45BC-8F5E-DA81C2D01812}" type="datetimeFigureOut">
              <a:rPr lang="pt-BR" smtClean="0"/>
              <a:t>10/08/2020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9CE3D-466A-42D6-9F4D-D27D30A5C0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1956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FBF1C-A5F1-45BC-8F5E-DA81C2D01812}" type="datetimeFigureOut">
              <a:rPr lang="pt-BR" smtClean="0"/>
              <a:t>10/08/2020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9CE3D-466A-42D6-9F4D-D27D30A5C0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8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FBF1C-A5F1-45BC-8F5E-DA81C2D01812}" type="datetimeFigureOut">
              <a:rPr lang="pt-BR" smtClean="0"/>
              <a:t>10/08/2020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9CE3D-466A-42D6-9F4D-D27D30A5C0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2022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FBF1C-A5F1-45BC-8F5E-DA81C2D01812}" type="datetimeFigureOut">
              <a:rPr lang="pt-BR" smtClean="0"/>
              <a:t>10/08/2020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9CE3D-466A-42D6-9F4D-D27D30A5C0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5047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FBF1C-A5F1-45BC-8F5E-DA81C2D01812}" type="datetimeFigureOut">
              <a:rPr lang="pt-BR" smtClean="0"/>
              <a:t>10/08/2020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9CE3D-466A-42D6-9F4D-D27D30A5C0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7317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FBF1C-A5F1-45BC-8F5E-DA81C2D01812}" type="datetimeFigureOut">
              <a:rPr lang="pt-BR" smtClean="0"/>
              <a:t>10/08/2020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9CE3D-466A-42D6-9F4D-D27D30A5C0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78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FBF1C-A5F1-45BC-8F5E-DA81C2D01812}" type="datetimeFigureOut">
              <a:rPr lang="pt-BR" smtClean="0"/>
              <a:t>10/08/2020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9CE3D-466A-42D6-9F4D-D27D30A5C0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657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FBF1C-A5F1-45BC-8F5E-DA81C2D01812}" type="datetimeFigureOut">
              <a:rPr lang="pt-BR" smtClean="0"/>
              <a:t>10/08/2020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9CE3D-466A-42D6-9F4D-D27D30A5C0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7669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BFBF1C-A5F1-45BC-8F5E-DA81C2D01812}" type="datetimeFigureOut">
              <a:rPr lang="pt-BR" smtClean="0"/>
              <a:t>10/08/2020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29CE3D-466A-42D6-9F4D-D27D30A5C0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487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diamax.com.br/politica/2020/liberacao-do-curso-golpe-do-estado-de-2016-e-vitoria-democratica-afirma-coordenador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1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hyperlink" Target="https://www12.senado.leg.br/ril/edicoes/54/213/ril_v54_n213_p173.pdf" TargetMode="External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ventos.set.edu.br/index.php/sempesq/article/viewFile/4520/1902" TargetMode="External"/><Relationship Id="rId5" Type="http://schemas.openxmlformats.org/officeDocument/2006/relationships/hyperlink" Target="https://www.youtube.com/watch?v=ohBwRMJ_Oho" TargetMode="External"/><Relationship Id="rId4" Type="http://schemas.openxmlformats.org/officeDocument/2006/relationships/hyperlink" Target="https://www.politize.com.br/artigo-5/direito-autoral/#:~:text=%E2%80%9CAos%20autores%20pertence%20o%20direito,tempo%20que%20a%20lei%20fixar%E2%80%9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13B6F27D-2A74-48C6-8E7A-CFEDF6DAF41D}"/>
              </a:ext>
            </a:extLst>
          </p:cNvPr>
          <p:cNvSpPr/>
          <p:nvPr/>
        </p:nvSpPr>
        <p:spPr>
          <a:xfrm>
            <a:off x="0" y="-258417"/>
            <a:ext cx="12192000" cy="6860048"/>
          </a:xfrm>
          <a:prstGeom prst="rect">
            <a:avLst/>
          </a:prstGeom>
          <a:gradFill flip="none" rotWithShape="1">
            <a:gsLst>
              <a:gs pos="100000">
                <a:srgbClr val="3D3783">
                  <a:alpha val="50000"/>
                </a:srgbClr>
              </a:gs>
              <a:gs pos="0">
                <a:srgbClr val="1E3E77">
                  <a:alpha val="58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5" name="Conector reto 8">
            <a:extLst>
              <a:ext uri="{FF2B5EF4-FFF2-40B4-BE49-F238E27FC236}">
                <a16:creationId xmlns:a16="http://schemas.microsoft.com/office/drawing/2014/main" id="{828E17E6-D1AA-4795-9FE9-B4BB0BAF3031}"/>
              </a:ext>
            </a:extLst>
          </p:cNvPr>
          <p:cNvCxnSpPr>
            <a:cxnSpLocks/>
          </p:cNvCxnSpPr>
          <p:nvPr/>
        </p:nvCxnSpPr>
        <p:spPr>
          <a:xfrm flipH="1">
            <a:off x="1320490" y="4482356"/>
            <a:ext cx="955102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181DBC5B-27CE-470E-AF40-9F0B5CCD9B0D}"/>
              </a:ext>
            </a:extLst>
          </p:cNvPr>
          <p:cNvSpPr txBox="1"/>
          <p:nvPr/>
        </p:nvSpPr>
        <p:spPr>
          <a:xfrm>
            <a:off x="1521877" y="4761475"/>
            <a:ext cx="976767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Atividade Docente no Ensino Remoto Online, </a:t>
            </a:r>
            <a:br>
              <a:rPr lang="pt-BR" sz="2400" b="1" dirty="0">
                <a:solidFill>
                  <a:schemeClr val="bg1">
                    <a:lumMod val="95000"/>
                  </a:schemeClr>
                </a:solidFill>
                <a:latin typeface="+mj-lt"/>
              </a:rPr>
            </a:br>
            <a:r>
              <a:rPr lang="pt-BR" sz="2400" b="1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direitos de autor e danos à Imagem</a:t>
            </a:r>
          </a:p>
          <a:p>
            <a:pPr algn="ctr"/>
            <a:r>
              <a:rPr lang="pt-BR" sz="2200" i="1" dirty="0">
                <a:solidFill>
                  <a:schemeClr val="bg1">
                    <a:lumMod val="95000"/>
                  </a:schemeClr>
                </a:solidFill>
                <a:latin typeface="+mj-lt"/>
                <a:ea typeface="Verdana" panose="020B0604030504040204" pitchFamily="34" charset="0"/>
              </a:rPr>
              <a:t>Projeto </a:t>
            </a:r>
            <a:r>
              <a:rPr lang="pt-BR" sz="2200" i="1" dirty="0" err="1">
                <a:solidFill>
                  <a:schemeClr val="bg1">
                    <a:lumMod val="95000"/>
                  </a:schemeClr>
                </a:solidFill>
                <a:latin typeface="+mj-lt"/>
                <a:ea typeface="Verdana" panose="020B0604030504040204" pitchFamily="34" charset="0"/>
              </a:rPr>
              <a:t>iUFMG</a:t>
            </a:r>
            <a:endParaRPr lang="pt-BR" sz="2200" i="1" dirty="0">
              <a:solidFill>
                <a:schemeClr val="bg1">
                  <a:lumMod val="95000"/>
                </a:schemeClr>
              </a:solidFill>
              <a:latin typeface="+mj-lt"/>
              <a:ea typeface="Verdana" panose="020B0604030504040204" pitchFamily="34" charset="0"/>
            </a:endParaRPr>
          </a:p>
          <a:p>
            <a:pPr algn="ctr"/>
            <a:r>
              <a:rPr lang="pt-BR" sz="2200" i="1" dirty="0" err="1">
                <a:solidFill>
                  <a:schemeClr val="bg1">
                    <a:lumMod val="95000"/>
                  </a:schemeClr>
                </a:solidFill>
                <a:latin typeface="+mj-lt"/>
                <a:ea typeface="Verdana" panose="020B0604030504040204" pitchFamily="34" charset="0"/>
              </a:rPr>
              <a:t>Webinar</a:t>
            </a:r>
            <a:r>
              <a:rPr lang="pt-BR" sz="2200" i="1" dirty="0">
                <a:solidFill>
                  <a:schemeClr val="bg1">
                    <a:lumMod val="95000"/>
                  </a:schemeClr>
                </a:solidFill>
                <a:latin typeface="+mj-lt"/>
                <a:ea typeface="Verdana" panose="020B0604030504040204" pitchFamily="34" charset="0"/>
              </a:rPr>
              <a:t> 10 de agosto de 2020</a:t>
            </a:r>
            <a:endParaRPr lang="pt-BR" sz="2200" dirty="0">
              <a:solidFill>
                <a:schemeClr val="bg1">
                  <a:lumMod val="95000"/>
                </a:schemeClr>
              </a:solidFill>
              <a:latin typeface="+mj-lt"/>
              <a:ea typeface="Verdana" panose="020B0604030504040204" pitchFamily="34" charset="0"/>
            </a:endParaRPr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7473D334-670D-4723-8BD8-F34CADE9E008}"/>
              </a:ext>
            </a:extLst>
          </p:cNvPr>
          <p:cNvGrpSpPr/>
          <p:nvPr/>
        </p:nvGrpSpPr>
        <p:grpSpPr>
          <a:xfrm>
            <a:off x="0" y="1270274"/>
            <a:ext cx="12192000" cy="2702109"/>
            <a:chOff x="1" y="1270274"/>
            <a:chExt cx="12192000" cy="2702109"/>
          </a:xfrm>
        </p:grpSpPr>
        <p:sp>
          <p:nvSpPr>
            <p:cNvPr id="15" name="Retângulo 14">
              <a:extLst>
                <a:ext uri="{FF2B5EF4-FFF2-40B4-BE49-F238E27FC236}">
                  <a16:creationId xmlns:a16="http://schemas.microsoft.com/office/drawing/2014/main" id="{8C0F7557-4048-4D8E-BD99-817B82047EAF}"/>
                </a:ext>
              </a:extLst>
            </p:cNvPr>
            <p:cNvSpPr/>
            <p:nvPr/>
          </p:nvSpPr>
          <p:spPr>
            <a:xfrm>
              <a:off x="1" y="1270274"/>
              <a:ext cx="12192000" cy="270210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870AF614-43B3-4091-9634-DB05AC8F60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048" b="20375"/>
            <a:stretch/>
          </p:blipFill>
          <p:spPr>
            <a:xfrm>
              <a:off x="1407933" y="1329445"/>
              <a:ext cx="9415956" cy="25837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98347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465726" y="341584"/>
            <a:ext cx="54926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Plano</a:t>
            </a:r>
            <a:endParaRPr lang="pt-BR" sz="3600" b="1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0"/>
              <a:ea typeface="Kozuka Mincho Pro H" panose="02020A00000000000000" pitchFamily="18" charset="-128"/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727789" y="1182231"/>
            <a:ext cx="650702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 fontAlgn="base"/>
            <a:endParaRPr lang="pt-BR" sz="2000" b="1" dirty="0">
              <a:solidFill>
                <a:srgbClr val="1E3E77"/>
              </a:solidFill>
              <a:latin typeface="+mj-lt"/>
            </a:endParaRPr>
          </a:p>
          <a:p>
            <a:pPr lvl="2" fontAlgn="base"/>
            <a:r>
              <a:rPr lang="pt-BR" sz="2000" b="1" dirty="0">
                <a:solidFill>
                  <a:srgbClr val="1E3E77"/>
                </a:solidFill>
                <a:latin typeface="+mj-lt"/>
              </a:rPr>
              <a:t>"Direitos de imagem na internet"  </a:t>
            </a:r>
          </a:p>
          <a:p>
            <a:pPr lvl="2" fontAlgn="base"/>
            <a:r>
              <a:rPr lang="pt-BR" sz="2000" b="1" dirty="0">
                <a:solidFill>
                  <a:srgbClr val="1E3E77"/>
                </a:solidFill>
                <a:latin typeface="+mj-lt"/>
              </a:rPr>
              <a:t>Prof. Fabrício Polido (Faculdade de Direito da UFMG) </a:t>
            </a:r>
          </a:p>
          <a:p>
            <a:pPr lvl="2" fontAlgn="base"/>
            <a:r>
              <a:rPr lang="pt-BR" sz="2000" b="1" dirty="0">
                <a:solidFill>
                  <a:srgbClr val="1E3E77"/>
                </a:solidFill>
                <a:latin typeface="+mj-lt"/>
              </a:rPr>
              <a:t>Segunda-feira, 10/08, às 11:00.</a:t>
            </a:r>
          </a:p>
          <a:p>
            <a:pPr lvl="2" fontAlgn="base"/>
            <a:r>
              <a:rPr lang="pt-BR" sz="2000" b="1" dirty="0">
                <a:solidFill>
                  <a:srgbClr val="1E3E77"/>
                </a:solidFill>
                <a:latin typeface="+mj-lt"/>
              </a:rPr>
              <a:t> </a:t>
            </a:r>
            <a:r>
              <a:rPr lang="pt-BR" sz="2000" b="1" dirty="0" err="1">
                <a:solidFill>
                  <a:srgbClr val="1E3E77"/>
                </a:solidFill>
                <a:latin typeface="+mj-lt"/>
              </a:rPr>
              <a:t>https</a:t>
            </a:r>
            <a:r>
              <a:rPr lang="pt-BR" sz="2000" b="1" dirty="0">
                <a:solidFill>
                  <a:srgbClr val="1E3E77"/>
                </a:solidFill>
                <a:latin typeface="+mj-lt"/>
              </a:rPr>
              <a:t>://</a:t>
            </a:r>
            <a:r>
              <a:rPr lang="pt-BR" sz="2000" b="1" dirty="0" err="1">
                <a:solidFill>
                  <a:srgbClr val="1E3E77"/>
                </a:solidFill>
                <a:latin typeface="+mj-lt"/>
              </a:rPr>
              <a:t>meet.google.com</a:t>
            </a:r>
            <a:r>
              <a:rPr lang="pt-BR" sz="2000" b="1" dirty="0">
                <a:solidFill>
                  <a:srgbClr val="1E3E77"/>
                </a:solidFill>
                <a:latin typeface="+mj-lt"/>
              </a:rPr>
              <a:t>/</a:t>
            </a:r>
            <a:r>
              <a:rPr lang="pt-BR" sz="2000" b="1" dirty="0" err="1">
                <a:solidFill>
                  <a:srgbClr val="1E3E77"/>
                </a:solidFill>
                <a:latin typeface="+mj-lt"/>
              </a:rPr>
              <a:t>btc-zaqw-hyt</a:t>
            </a:r>
            <a:r>
              <a:rPr lang="pt-BR" sz="2000" b="1" dirty="0">
                <a:solidFill>
                  <a:srgbClr val="1E3E77"/>
                </a:solidFill>
                <a:latin typeface="+mj-lt"/>
              </a:rPr>
              <a:t>   </a:t>
            </a:r>
          </a:p>
          <a:p>
            <a:pPr marL="1200150" lvl="2" indent="-285750" fontAlgn="base">
              <a:buFont typeface="Wingdings" pitchFamily="2" charset="2"/>
              <a:buChar char="q"/>
            </a:pPr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1200150" lvl="2" indent="-285750" fontAlgn="base">
              <a:buFont typeface="Wingdings" pitchFamily="2" charset="2"/>
              <a:buChar char="q"/>
            </a:pPr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1" y="6473009"/>
            <a:ext cx="9530566" cy="86813"/>
          </a:xfrm>
          <a:prstGeom prst="rect">
            <a:avLst/>
          </a:prstGeom>
          <a:gradFill>
            <a:gsLst>
              <a:gs pos="100000">
                <a:srgbClr val="3D3783">
                  <a:lumMod val="99000"/>
                  <a:alpha val="65000"/>
                </a:srgbClr>
              </a:gs>
              <a:gs pos="0">
                <a:srgbClr val="1E3E77">
                  <a:alpha val="50000"/>
                </a:srgbClr>
              </a:gs>
            </a:gsLst>
            <a:lin ang="108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9" name="Imagem 8" descr="Uma imagem com desenho&#10;&#10;Descrição gerada automaticamente">
            <a:extLst>
              <a:ext uri="{FF2B5EF4-FFF2-40B4-BE49-F238E27FC236}">
                <a16:creationId xmlns:a16="http://schemas.microsoft.com/office/drawing/2014/main" id="{58615A3C-3F0F-43C7-8849-1B54AD09A96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31" r="22080" b="32486"/>
          <a:stretch/>
        </p:blipFill>
        <p:spPr>
          <a:xfrm>
            <a:off x="11378025" y="6250067"/>
            <a:ext cx="641910" cy="532696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924C0CEB-3A44-42D8-AAF3-2F8F93F0CA9C}"/>
              </a:ext>
            </a:extLst>
          </p:cNvPr>
          <p:cNvSpPr/>
          <p:nvPr/>
        </p:nvSpPr>
        <p:spPr>
          <a:xfrm>
            <a:off x="465726" y="849415"/>
            <a:ext cx="4855949" cy="53724"/>
          </a:xfrm>
          <a:prstGeom prst="rect">
            <a:avLst/>
          </a:prstGeom>
          <a:gradFill>
            <a:gsLst>
              <a:gs pos="100000">
                <a:srgbClr val="3D3783">
                  <a:lumMod val="99000"/>
                  <a:alpha val="65000"/>
                </a:srgbClr>
              </a:gs>
              <a:gs pos="0">
                <a:srgbClr val="1E3E77">
                  <a:alpha val="50000"/>
                </a:srgbClr>
              </a:gs>
            </a:gsLst>
            <a:lin ang="108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" name="Imagem 2" descr="Uma imagem com desenho&#10;&#10;Descrição gerada automaticamente">
            <a:extLst>
              <a:ext uri="{FF2B5EF4-FFF2-40B4-BE49-F238E27FC236}">
                <a16:creationId xmlns:a16="http://schemas.microsoft.com/office/drawing/2014/main" id="{9B2C4B04-E401-47FC-963B-A3ED85B783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572" y="6250067"/>
            <a:ext cx="1363448" cy="53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2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465726" y="341584"/>
            <a:ext cx="549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Liberdade/atividade docente </a:t>
            </a:r>
          </a:p>
          <a:p>
            <a:endParaRPr lang="pt-BR" sz="3600" b="1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0"/>
              <a:ea typeface="Kozuka Mincho Pro H" panose="02020A00000000000000" pitchFamily="18" charset="-128"/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566057" y="1041996"/>
            <a:ext cx="10569964" cy="4747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>
              <a:lnSpc>
                <a:spcPct val="150000"/>
              </a:lnSpc>
              <a:buClr>
                <a:srgbClr val="1E3E77"/>
              </a:buClr>
            </a:pPr>
            <a:endParaRPr lang="pt-BR" sz="15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Geneva" charset="-128"/>
              <a:cs typeface="Arial" pitchFamily="34" charset="0"/>
            </a:endParaRPr>
          </a:p>
          <a:p>
            <a:pPr marL="1200150" lvl="2" indent="-285750" fontAlgn="base">
              <a:buFont typeface="Wingdings" pitchFamily="2" charset="2"/>
              <a:buChar char="q"/>
            </a:pPr>
            <a:r>
              <a:rPr lang="pt-BR" sz="2000" b="1" dirty="0">
                <a:solidFill>
                  <a:srgbClr val="1E3E77"/>
                </a:solidFill>
                <a:latin typeface="+mj-lt"/>
              </a:rPr>
              <a:t> Atividade Docente, liberdade de expressão/discurso e produção docente online</a:t>
            </a:r>
          </a:p>
          <a:p>
            <a:pPr marL="1714500" lvl="3" indent="-342900" fontAlgn="base">
              <a:buFont typeface="Wingdings" pitchFamily="2" charset="2"/>
              <a:buChar char="§"/>
            </a:pPr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1714500" lvl="3" indent="-342900" fontAlgn="base">
              <a:buFont typeface="Wingdings" pitchFamily="2" charset="2"/>
              <a:buChar char="§"/>
            </a:pPr>
            <a:r>
              <a:rPr lang="pt-B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Artigo 5º, IX, Constituição: “livre a expressão da atividade intelectual, artística, científica e de comunicação, independentemente de censura ou licença</a:t>
            </a:r>
          </a:p>
          <a:p>
            <a:pPr marL="1714500" lvl="3" indent="-342900" fontAlgn="base">
              <a:buFont typeface="Wingdings" pitchFamily="2" charset="2"/>
              <a:buChar char="§"/>
            </a:pPr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1714500" lvl="3" indent="-342900" fontAlgn="base">
              <a:buFont typeface="Wingdings" pitchFamily="2" charset="2"/>
              <a:buChar char="§"/>
            </a:pPr>
            <a:r>
              <a:rPr lang="pt-B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Conteúdo de cursos/disciplinas no ambiente online e fora dele são protegidos pelos </a:t>
            </a:r>
            <a:r>
              <a:rPr lang="pt-BR" sz="20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Arts</a:t>
            </a:r>
            <a:r>
              <a:rPr lang="pt-B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. 206 e 207 da Constituição que estabelecem princípios relativos ao ensino no Brasil e funcionamento das instituições de ensino: </a:t>
            </a:r>
          </a:p>
          <a:p>
            <a:pPr marL="2171700" lvl="4" indent="-342900" fontAlgn="base">
              <a:buFont typeface="Wingdings" pitchFamily="2" charset="2"/>
              <a:buChar char="§"/>
            </a:pPr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2171700" lvl="4" indent="-342900" fontAlgn="base">
              <a:buFont typeface="Wingdings" pitchFamily="2" charset="2"/>
              <a:buChar char="§"/>
            </a:pPr>
            <a:r>
              <a:rPr lang="pt-B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Liberdade de aprender, ensinar, pesquisar e divulgar o pensamento, a arte e o saber (inciso II); </a:t>
            </a:r>
          </a:p>
          <a:p>
            <a:pPr marL="2171700" lvl="4" indent="-342900" fontAlgn="base">
              <a:buFont typeface="Wingdings" pitchFamily="2" charset="2"/>
              <a:buChar char="§"/>
            </a:pPr>
            <a:r>
              <a:rPr lang="pt-B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Pluralismo de ideias e de concepções pedagógicas (inciso III) </a:t>
            </a:r>
          </a:p>
          <a:p>
            <a:pPr marL="2171700" lvl="4" indent="-342900" fontAlgn="base">
              <a:buFont typeface="Wingdings" pitchFamily="2" charset="2"/>
              <a:buChar char="§"/>
            </a:pPr>
            <a:r>
              <a:rPr lang="pt-B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Garantia constitucional de autonomia didático-científica da Universidade, em obediência ao princípio de </a:t>
            </a:r>
            <a:r>
              <a:rPr lang="pt-BR" sz="20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indissociabilidade</a:t>
            </a:r>
            <a:r>
              <a:rPr lang="pt-B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entre ensino, pesquisa e extensão. </a:t>
            </a:r>
          </a:p>
        </p:txBody>
      </p:sp>
      <p:sp>
        <p:nvSpPr>
          <p:cNvPr id="14" name="Retângulo 13"/>
          <p:cNvSpPr/>
          <p:nvPr/>
        </p:nvSpPr>
        <p:spPr>
          <a:xfrm>
            <a:off x="1" y="6473009"/>
            <a:ext cx="9530566" cy="86813"/>
          </a:xfrm>
          <a:prstGeom prst="rect">
            <a:avLst/>
          </a:prstGeom>
          <a:gradFill>
            <a:gsLst>
              <a:gs pos="100000">
                <a:srgbClr val="3D3783">
                  <a:lumMod val="99000"/>
                  <a:alpha val="65000"/>
                </a:srgbClr>
              </a:gs>
              <a:gs pos="0">
                <a:srgbClr val="1E3E77">
                  <a:alpha val="50000"/>
                </a:srgbClr>
              </a:gs>
            </a:gsLst>
            <a:lin ang="108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9" name="Imagem 8" descr="Uma imagem com desenho&#10;&#10;Descrição gerada automaticamente">
            <a:extLst>
              <a:ext uri="{FF2B5EF4-FFF2-40B4-BE49-F238E27FC236}">
                <a16:creationId xmlns:a16="http://schemas.microsoft.com/office/drawing/2014/main" id="{58615A3C-3F0F-43C7-8849-1B54AD09A96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31" r="22080" b="32486"/>
          <a:stretch/>
        </p:blipFill>
        <p:spPr>
          <a:xfrm>
            <a:off x="11378025" y="6250067"/>
            <a:ext cx="641910" cy="532696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924C0CEB-3A44-42D8-AAF3-2F8F93F0CA9C}"/>
              </a:ext>
            </a:extLst>
          </p:cNvPr>
          <p:cNvSpPr/>
          <p:nvPr/>
        </p:nvSpPr>
        <p:spPr>
          <a:xfrm>
            <a:off x="465726" y="849415"/>
            <a:ext cx="4827491" cy="45719"/>
          </a:xfrm>
          <a:prstGeom prst="rect">
            <a:avLst/>
          </a:prstGeom>
          <a:gradFill>
            <a:gsLst>
              <a:gs pos="100000">
                <a:srgbClr val="3D3783">
                  <a:lumMod val="99000"/>
                  <a:alpha val="65000"/>
                </a:srgbClr>
              </a:gs>
              <a:gs pos="0">
                <a:srgbClr val="1E3E77">
                  <a:alpha val="50000"/>
                </a:srgbClr>
              </a:gs>
            </a:gsLst>
            <a:lin ang="108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" name="Imagem 2" descr="Uma imagem com desenho&#10;&#10;Descrição gerada automaticamente">
            <a:extLst>
              <a:ext uri="{FF2B5EF4-FFF2-40B4-BE49-F238E27FC236}">
                <a16:creationId xmlns:a16="http://schemas.microsoft.com/office/drawing/2014/main" id="{9B2C4B04-E401-47FC-963B-A3ED85B783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572" y="6250067"/>
            <a:ext cx="1363448" cy="53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123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465726" y="341584"/>
            <a:ext cx="549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Liberdade/atividade docente </a:t>
            </a:r>
          </a:p>
          <a:p>
            <a:endParaRPr lang="pt-BR" sz="3600" b="1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0"/>
              <a:ea typeface="Kozuka Mincho Pro H" panose="02020A00000000000000" pitchFamily="18" charset="-128"/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566057" y="1041996"/>
            <a:ext cx="10569964" cy="4685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>
              <a:lnSpc>
                <a:spcPct val="150000"/>
              </a:lnSpc>
              <a:buClr>
                <a:srgbClr val="1E3E77"/>
              </a:buClr>
            </a:pPr>
            <a:endParaRPr lang="pt-BR" sz="15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Geneva" charset="-128"/>
              <a:cs typeface="Arial" pitchFamily="34" charset="0"/>
            </a:endParaRPr>
          </a:p>
          <a:p>
            <a:pPr marL="1200150" lvl="2" indent="-285750" fontAlgn="base">
              <a:buFont typeface="Wingdings" pitchFamily="2" charset="2"/>
              <a:buChar char="q"/>
            </a:pPr>
            <a:r>
              <a:rPr lang="pt-BR" sz="2000" b="1" dirty="0">
                <a:solidFill>
                  <a:srgbClr val="1E3E77"/>
                </a:solidFill>
                <a:latin typeface="+mj-lt"/>
              </a:rPr>
              <a:t> Atividade Docente, liberdade de expressão/discurso e produção docente online</a:t>
            </a:r>
          </a:p>
          <a:p>
            <a:pPr marL="1714500" lvl="3" indent="-342900" fontAlgn="base">
              <a:buFont typeface="Wingdings" pitchFamily="2" charset="2"/>
              <a:buChar char="§"/>
            </a:pPr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lvl="7"/>
            <a:endParaRPr lang="pt-BR" dirty="0"/>
          </a:p>
          <a:p>
            <a:pPr lvl="7"/>
            <a:r>
              <a:rPr lang="pt-BR" i="1" dirty="0"/>
              <a:t>“Art. 206. O ensino será ministrado com base nos seguintes</a:t>
            </a:r>
          </a:p>
          <a:p>
            <a:pPr lvl="7"/>
            <a:r>
              <a:rPr lang="pt-BR" i="1" dirty="0"/>
              <a:t>princípios: (...)</a:t>
            </a:r>
          </a:p>
          <a:p>
            <a:pPr lvl="7"/>
            <a:r>
              <a:rPr lang="pt-BR" i="1" dirty="0"/>
              <a:t>II - liberdade de aprender, ensinar, pesquisar e divulgar o</a:t>
            </a:r>
          </a:p>
          <a:p>
            <a:pPr lvl="7"/>
            <a:r>
              <a:rPr lang="pt-BR" i="1" dirty="0"/>
              <a:t>pensamento, a arte e o saber;</a:t>
            </a:r>
          </a:p>
          <a:p>
            <a:pPr lvl="7"/>
            <a:r>
              <a:rPr lang="pt-BR" i="1" dirty="0"/>
              <a:t>III - pluralismo de </a:t>
            </a:r>
            <a:r>
              <a:rPr lang="pt-BR" i="1" dirty="0" err="1"/>
              <a:t>idéias</a:t>
            </a:r>
            <a:r>
              <a:rPr lang="pt-BR" i="1" dirty="0"/>
              <a:t> e de concepções pedagógicas, e</a:t>
            </a:r>
          </a:p>
          <a:p>
            <a:pPr lvl="7"/>
            <a:r>
              <a:rPr lang="pt-BR" i="1" dirty="0"/>
              <a:t>coexistência de instituições públicas e privadas de ensino; (...)”</a:t>
            </a:r>
          </a:p>
          <a:p>
            <a:pPr lvl="7"/>
            <a:endParaRPr lang="pt-BR" i="1" dirty="0"/>
          </a:p>
          <a:p>
            <a:pPr lvl="7"/>
            <a:r>
              <a:rPr lang="pt-BR" i="1" dirty="0"/>
              <a:t>. 207.   As universidades gozam de autonomia </a:t>
            </a:r>
            <a:r>
              <a:rPr lang="pt-BR" i="1" dirty="0" err="1"/>
              <a:t>didáticocientífica</a:t>
            </a:r>
            <a:r>
              <a:rPr lang="pt-BR" i="1" dirty="0"/>
              <a:t>,</a:t>
            </a:r>
          </a:p>
          <a:p>
            <a:pPr lvl="7"/>
            <a:r>
              <a:rPr lang="pt-BR" i="1" dirty="0"/>
              <a:t>administrativa e de gestão financeira e patrimonial, e</a:t>
            </a:r>
          </a:p>
          <a:p>
            <a:pPr lvl="7"/>
            <a:r>
              <a:rPr lang="pt-BR" i="1" dirty="0"/>
              <a:t>obedecerão ao princípio de </a:t>
            </a:r>
            <a:r>
              <a:rPr lang="pt-BR" i="1" dirty="0" err="1"/>
              <a:t>indissociabilidade</a:t>
            </a:r>
            <a:r>
              <a:rPr lang="pt-BR" i="1" dirty="0"/>
              <a:t> entre ensino, pesquisa e</a:t>
            </a:r>
          </a:p>
          <a:p>
            <a:pPr lvl="7"/>
            <a:r>
              <a:rPr lang="pt-BR" i="1" dirty="0"/>
              <a:t>extensão...”.</a:t>
            </a:r>
          </a:p>
          <a:p>
            <a:pPr marL="2171700" lvl="4" indent="-342900" fontAlgn="base">
              <a:buFont typeface="Wingdings" pitchFamily="2" charset="2"/>
              <a:buChar char="§"/>
            </a:pPr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1" y="6473009"/>
            <a:ext cx="9530566" cy="86813"/>
          </a:xfrm>
          <a:prstGeom prst="rect">
            <a:avLst/>
          </a:prstGeom>
          <a:gradFill>
            <a:gsLst>
              <a:gs pos="100000">
                <a:srgbClr val="3D3783">
                  <a:lumMod val="99000"/>
                  <a:alpha val="65000"/>
                </a:srgbClr>
              </a:gs>
              <a:gs pos="0">
                <a:srgbClr val="1E3E77">
                  <a:alpha val="50000"/>
                </a:srgbClr>
              </a:gs>
            </a:gsLst>
            <a:lin ang="108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9" name="Imagem 8" descr="Uma imagem com desenho&#10;&#10;Descrição gerada automaticamente">
            <a:extLst>
              <a:ext uri="{FF2B5EF4-FFF2-40B4-BE49-F238E27FC236}">
                <a16:creationId xmlns:a16="http://schemas.microsoft.com/office/drawing/2014/main" id="{58615A3C-3F0F-43C7-8849-1B54AD09A96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31" r="22080" b="32486"/>
          <a:stretch/>
        </p:blipFill>
        <p:spPr>
          <a:xfrm>
            <a:off x="11378025" y="6250067"/>
            <a:ext cx="641910" cy="532696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924C0CEB-3A44-42D8-AAF3-2F8F93F0CA9C}"/>
              </a:ext>
            </a:extLst>
          </p:cNvPr>
          <p:cNvSpPr/>
          <p:nvPr/>
        </p:nvSpPr>
        <p:spPr>
          <a:xfrm>
            <a:off x="465726" y="849415"/>
            <a:ext cx="4827491" cy="45719"/>
          </a:xfrm>
          <a:prstGeom prst="rect">
            <a:avLst/>
          </a:prstGeom>
          <a:gradFill>
            <a:gsLst>
              <a:gs pos="100000">
                <a:srgbClr val="3D3783">
                  <a:lumMod val="99000"/>
                  <a:alpha val="65000"/>
                </a:srgbClr>
              </a:gs>
              <a:gs pos="0">
                <a:srgbClr val="1E3E77">
                  <a:alpha val="50000"/>
                </a:srgbClr>
              </a:gs>
            </a:gsLst>
            <a:lin ang="108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" name="Imagem 2" descr="Uma imagem com desenho&#10;&#10;Descrição gerada automaticamente">
            <a:extLst>
              <a:ext uri="{FF2B5EF4-FFF2-40B4-BE49-F238E27FC236}">
                <a16:creationId xmlns:a16="http://schemas.microsoft.com/office/drawing/2014/main" id="{9B2C4B04-E401-47FC-963B-A3ED85B783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572" y="6250067"/>
            <a:ext cx="1363448" cy="53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94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465726" y="341584"/>
            <a:ext cx="549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Direitos de Autor </a:t>
            </a:r>
          </a:p>
          <a:p>
            <a:endParaRPr lang="pt-BR" sz="3600" b="1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0"/>
              <a:ea typeface="Kozuka Mincho Pro H" panose="02020A00000000000000" pitchFamily="18" charset="-128"/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566057" y="1041996"/>
            <a:ext cx="10569964" cy="5057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>
              <a:lnSpc>
                <a:spcPct val="150000"/>
              </a:lnSpc>
              <a:buClr>
                <a:srgbClr val="1E3E77"/>
              </a:buClr>
            </a:pPr>
            <a:endParaRPr lang="pt-BR" sz="15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Geneva" charset="-128"/>
              <a:cs typeface="Arial" pitchFamily="34" charset="0"/>
            </a:endParaRPr>
          </a:p>
          <a:p>
            <a:pPr marL="1200150" lvl="2" indent="-285750" fontAlgn="base">
              <a:buFont typeface="Wingdings" pitchFamily="2" charset="2"/>
              <a:buChar char="q"/>
            </a:pPr>
            <a:r>
              <a:rPr lang="pt-BR" sz="2000" b="1" dirty="0">
                <a:solidFill>
                  <a:srgbClr val="1E3E77"/>
                </a:solidFill>
                <a:latin typeface="+mj-lt"/>
              </a:rPr>
              <a:t> Direitos de autor sobre as aulas/material didático-instrucional</a:t>
            </a:r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lvl="2" fontAlgn="base"/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1257300" lvl="2" indent="-342900" fontAlgn="base">
              <a:buFont typeface="Wingdings" pitchFamily="2" charset="2"/>
              <a:buChar char="§"/>
            </a:pPr>
            <a:r>
              <a:rPr lang="pt-B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Conteúdo de cursos, as aulas e material correlato são protegidos por direitos de autor de titularidade do docente/autor ou de terceiros </a:t>
            </a:r>
            <a:r>
              <a:rPr lang="pt-BR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(Lei nº 9.610/98)</a:t>
            </a:r>
          </a:p>
          <a:p>
            <a:pPr lvl="2" fontAlgn="base"/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1714500" lvl="3" indent="-342900" fontAlgn="base">
              <a:buFont typeface="Wingdings" pitchFamily="2" charset="2"/>
              <a:buChar char="§"/>
            </a:pPr>
            <a:r>
              <a:rPr lang="pt-B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Art. 5º, inciso XXVII da Constituição: </a:t>
            </a:r>
            <a:r>
              <a:rPr lang="pt-BR" sz="20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“Aos autores pertence o direito exclusivo de utilização, publicação ou reprodução de suas obras, transmissível aos herdeiros pelo tempo que a lei fixar”.</a:t>
            </a:r>
          </a:p>
          <a:p>
            <a:pPr marL="1257300" lvl="2" indent="-342900" fontAlgn="base">
              <a:buFont typeface="Wingdings" pitchFamily="2" charset="2"/>
              <a:buChar char="§"/>
            </a:pPr>
            <a:endParaRPr lang="pt-BR" sz="2000" b="1" i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1714500" lvl="3" indent="-342900" fontAlgn="base">
              <a:buFont typeface="Wingdings" pitchFamily="2" charset="2"/>
              <a:buChar char="§"/>
            </a:pPr>
            <a:r>
              <a:rPr lang="pt-BR" sz="20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Art. 18 da LDA:  A </a:t>
            </a:r>
            <a:r>
              <a:rPr lang="pt-B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proteção autoral independe de registro. O autor pode ou não registrar sua obra  junto ao órgão público que admita procedimentos de registro (</a:t>
            </a:r>
            <a:r>
              <a:rPr lang="pt-BR" sz="20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E.g</a:t>
            </a:r>
            <a:r>
              <a:rPr lang="pt-B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Biblioteca Nacional)</a:t>
            </a:r>
          </a:p>
          <a:p>
            <a:pPr marL="1257300" lvl="2" indent="-342900" fontAlgn="base">
              <a:buFont typeface="Wingdings" pitchFamily="2" charset="2"/>
              <a:buChar char="§"/>
            </a:pPr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1714500" lvl="3" indent="-342900" fontAlgn="base">
              <a:buFont typeface="Wingdings" pitchFamily="2" charset="2"/>
              <a:buChar char="§"/>
            </a:pPr>
            <a:r>
              <a:rPr lang="pt-B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O que é protegido? O conjunto das ideias arranjadas e criadas pelo autor</a:t>
            </a:r>
          </a:p>
          <a:p>
            <a:pPr marL="3175" indent="-3175" algn="just">
              <a:lnSpc>
                <a:spcPct val="150000"/>
              </a:lnSpc>
              <a:defRPr/>
            </a:pPr>
            <a:endParaRPr lang="pt-BR" sz="15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Geneva" charset="-128"/>
              <a:cs typeface="Arial" pitchFamily="34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1" y="6473009"/>
            <a:ext cx="9530566" cy="86813"/>
          </a:xfrm>
          <a:prstGeom prst="rect">
            <a:avLst/>
          </a:prstGeom>
          <a:gradFill>
            <a:gsLst>
              <a:gs pos="100000">
                <a:srgbClr val="3D3783">
                  <a:lumMod val="99000"/>
                  <a:alpha val="65000"/>
                </a:srgbClr>
              </a:gs>
              <a:gs pos="0">
                <a:srgbClr val="1E3E77">
                  <a:alpha val="50000"/>
                </a:srgbClr>
              </a:gs>
            </a:gsLst>
            <a:lin ang="108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9" name="Imagem 8" descr="Uma imagem com desenho&#10;&#10;Descrição gerada automaticamente">
            <a:extLst>
              <a:ext uri="{FF2B5EF4-FFF2-40B4-BE49-F238E27FC236}">
                <a16:creationId xmlns:a16="http://schemas.microsoft.com/office/drawing/2014/main" id="{58615A3C-3F0F-43C7-8849-1B54AD09A96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31" r="22080" b="32486"/>
          <a:stretch/>
        </p:blipFill>
        <p:spPr>
          <a:xfrm>
            <a:off x="11378025" y="6250067"/>
            <a:ext cx="641910" cy="532696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924C0CEB-3A44-42D8-AAF3-2F8F93F0CA9C}"/>
              </a:ext>
            </a:extLst>
          </p:cNvPr>
          <p:cNvSpPr/>
          <p:nvPr/>
        </p:nvSpPr>
        <p:spPr>
          <a:xfrm>
            <a:off x="465726" y="849415"/>
            <a:ext cx="4827491" cy="45719"/>
          </a:xfrm>
          <a:prstGeom prst="rect">
            <a:avLst/>
          </a:prstGeom>
          <a:gradFill>
            <a:gsLst>
              <a:gs pos="100000">
                <a:srgbClr val="3D3783">
                  <a:lumMod val="99000"/>
                  <a:alpha val="65000"/>
                </a:srgbClr>
              </a:gs>
              <a:gs pos="0">
                <a:srgbClr val="1E3E77">
                  <a:alpha val="50000"/>
                </a:srgbClr>
              </a:gs>
            </a:gsLst>
            <a:lin ang="108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" name="Imagem 2" descr="Uma imagem com desenho&#10;&#10;Descrição gerada automaticamente">
            <a:extLst>
              <a:ext uri="{FF2B5EF4-FFF2-40B4-BE49-F238E27FC236}">
                <a16:creationId xmlns:a16="http://schemas.microsoft.com/office/drawing/2014/main" id="{9B2C4B04-E401-47FC-963B-A3ED85B783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572" y="6250067"/>
            <a:ext cx="1363448" cy="53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08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465726" y="341584"/>
            <a:ext cx="549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Direitos de Autor</a:t>
            </a:r>
          </a:p>
          <a:p>
            <a:endParaRPr lang="pt-BR" sz="3600" b="1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0"/>
              <a:ea typeface="Kozuka Mincho Pro H" panose="02020A00000000000000" pitchFamily="18" charset="-128"/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566057" y="1041996"/>
            <a:ext cx="10569964" cy="4131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>
              <a:lnSpc>
                <a:spcPct val="150000"/>
              </a:lnSpc>
              <a:buClr>
                <a:srgbClr val="1E3E77"/>
              </a:buClr>
            </a:pPr>
            <a:endParaRPr lang="pt-BR" sz="15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Geneva" charset="-128"/>
              <a:cs typeface="Arial" pitchFamily="34" charset="0"/>
            </a:endParaRPr>
          </a:p>
          <a:p>
            <a:pPr marL="1200150" lvl="2" indent="-285750" fontAlgn="base">
              <a:buFont typeface="Wingdings" pitchFamily="2" charset="2"/>
              <a:buChar char="q"/>
            </a:pPr>
            <a:r>
              <a:rPr lang="pt-BR" sz="2000" b="1" dirty="0">
                <a:solidFill>
                  <a:srgbClr val="1E3E77"/>
                </a:solidFill>
                <a:latin typeface="+mj-lt"/>
              </a:rPr>
              <a:t> Direitos de autor sobre as aulas/material didático-instrucional e defesa</a:t>
            </a:r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lvl="2" fontAlgn="base"/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1257300" lvl="2" indent="-342900" fontAlgn="base">
              <a:buFont typeface="Wingdings" pitchFamily="2" charset="2"/>
              <a:buChar char="§"/>
            </a:pPr>
            <a:r>
              <a:rPr lang="pt-B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Art. 46, inciso IV, da Lei nº 9.610/98 </a:t>
            </a:r>
            <a:r>
              <a:rPr lang="pt-BR" sz="20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-  Qualquer forma de reprodução, comunicação ao público, e reutilização do material protegido por direitos de autor e conexos, fora do ambiente educacional da instituição/ambiente de ensino nas exceções ao direito de autor para fins educacionais, somente é permitida com a autorização prévia do docente, sob pena de violação das regras da Lei de Direito de Autor de 1998, do Código Penal, e a da aplicação de sanções administrativas e judiciais cabíveis, com responsabilização do infrator/a por atos de violação </a:t>
            </a:r>
            <a:r>
              <a:rPr lang="pt-B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[</a:t>
            </a:r>
            <a:r>
              <a:rPr lang="pt-BR" sz="20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Arts</a:t>
            </a:r>
            <a:r>
              <a:rPr lang="pt-B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. 102, 105 da LDA]. </a:t>
            </a:r>
          </a:p>
          <a:p>
            <a:pPr marL="1257300" lvl="2" indent="-342900" fontAlgn="base">
              <a:buFont typeface="Wingdings" pitchFamily="2" charset="2"/>
              <a:buChar char="§"/>
            </a:pPr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1257300" lvl="2" indent="-342900" fontAlgn="base">
              <a:buFont typeface="Wingdings" pitchFamily="2" charset="2"/>
              <a:buChar char="§"/>
            </a:pPr>
            <a:r>
              <a:rPr lang="pt-B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Aulas expositivas e seminários somente poderão ser objeto de gravação e/ou filmadas com a autorização do docente e utilizadas em conexão com a atividade de ensino</a:t>
            </a:r>
          </a:p>
        </p:txBody>
      </p:sp>
      <p:sp>
        <p:nvSpPr>
          <p:cNvPr id="14" name="Retângulo 13"/>
          <p:cNvSpPr/>
          <p:nvPr/>
        </p:nvSpPr>
        <p:spPr>
          <a:xfrm>
            <a:off x="1" y="6473009"/>
            <a:ext cx="9530566" cy="86813"/>
          </a:xfrm>
          <a:prstGeom prst="rect">
            <a:avLst/>
          </a:prstGeom>
          <a:gradFill>
            <a:gsLst>
              <a:gs pos="100000">
                <a:srgbClr val="3D3783">
                  <a:lumMod val="99000"/>
                  <a:alpha val="65000"/>
                </a:srgbClr>
              </a:gs>
              <a:gs pos="0">
                <a:srgbClr val="1E3E77">
                  <a:alpha val="50000"/>
                </a:srgbClr>
              </a:gs>
            </a:gsLst>
            <a:lin ang="108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9" name="Imagem 8" descr="Uma imagem com desenho&#10;&#10;Descrição gerada automaticamente">
            <a:extLst>
              <a:ext uri="{FF2B5EF4-FFF2-40B4-BE49-F238E27FC236}">
                <a16:creationId xmlns:a16="http://schemas.microsoft.com/office/drawing/2014/main" id="{58615A3C-3F0F-43C7-8849-1B54AD09A96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31" r="22080" b="32486"/>
          <a:stretch/>
        </p:blipFill>
        <p:spPr>
          <a:xfrm>
            <a:off x="11378025" y="6250067"/>
            <a:ext cx="641910" cy="532696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924C0CEB-3A44-42D8-AAF3-2F8F93F0CA9C}"/>
              </a:ext>
            </a:extLst>
          </p:cNvPr>
          <p:cNvSpPr/>
          <p:nvPr/>
        </p:nvSpPr>
        <p:spPr>
          <a:xfrm>
            <a:off x="465726" y="849415"/>
            <a:ext cx="4827491" cy="45719"/>
          </a:xfrm>
          <a:prstGeom prst="rect">
            <a:avLst/>
          </a:prstGeom>
          <a:gradFill>
            <a:gsLst>
              <a:gs pos="100000">
                <a:srgbClr val="3D3783">
                  <a:lumMod val="99000"/>
                  <a:alpha val="65000"/>
                </a:srgbClr>
              </a:gs>
              <a:gs pos="0">
                <a:srgbClr val="1E3E77">
                  <a:alpha val="50000"/>
                </a:srgbClr>
              </a:gs>
            </a:gsLst>
            <a:lin ang="108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" name="Imagem 2" descr="Uma imagem com desenho&#10;&#10;Descrição gerada automaticamente">
            <a:extLst>
              <a:ext uri="{FF2B5EF4-FFF2-40B4-BE49-F238E27FC236}">
                <a16:creationId xmlns:a16="http://schemas.microsoft.com/office/drawing/2014/main" id="{9B2C4B04-E401-47FC-963B-A3ED85B783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572" y="6250067"/>
            <a:ext cx="1363448" cy="53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711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465726" y="341584"/>
            <a:ext cx="549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Direitos de Autor</a:t>
            </a:r>
          </a:p>
          <a:p>
            <a:endParaRPr lang="pt-BR" sz="3600" b="1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0"/>
              <a:ea typeface="Kozuka Mincho Pro H" panose="02020A00000000000000" pitchFamily="18" charset="-128"/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566057" y="1041996"/>
            <a:ext cx="10569964" cy="4439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>
              <a:lnSpc>
                <a:spcPct val="150000"/>
              </a:lnSpc>
              <a:buClr>
                <a:srgbClr val="1E3E77"/>
              </a:buClr>
            </a:pPr>
            <a:endParaRPr lang="pt-BR" sz="15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Geneva" charset="-128"/>
              <a:cs typeface="Arial" pitchFamily="34" charset="0"/>
            </a:endParaRPr>
          </a:p>
          <a:p>
            <a:pPr marL="1200150" lvl="2" indent="-285750" fontAlgn="base">
              <a:buFont typeface="Wingdings" pitchFamily="2" charset="2"/>
              <a:buChar char="q"/>
            </a:pPr>
            <a:r>
              <a:rPr lang="pt-BR" sz="2000" b="1" dirty="0">
                <a:solidFill>
                  <a:srgbClr val="1E3E77"/>
                </a:solidFill>
                <a:latin typeface="+mj-lt"/>
              </a:rPr>
              <a:t> Direitos de autor sobre as aulas/material didático-instrucional e defesa</a:t>
            </a:r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1257300" lvl="2" indent="-342900" fontAlgn="base">
              <a:buFont typeface="Wingdings" pitchFamily="2" charset="2"/>
              <a:buChar char="§"/>
            </a:pPr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1257300" lvl="2" indent="-342900" fontAlgn="base">
              <a:buFont typeface="Wingdings" pitchFamily="2" charset="2"/>
              <a:buChar char="§"/>
            </a:pPr>
            <a:r>
              <a:rPr lang="pt-B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Docente pode autorizar ou não a reprodução, divulgação, comunicação ao público dos conteúdos produzidos em ambiente virtual ou presencial.  A violação por parte de quem que seja, direta ou indiretamente, sujeita o infrator à imputação de responsabilidade administrativa, civil e penal, nos termos da lei brasileira.</a:t>
            </a:r>
          </a:p>
          <a:p>
            <a:pPr marL="1257300" lvl="2" indent="-342900" fontAlgn="base">
              <a:buFont typeface="Wingdings" pitchFamily="2" charset="2"/>
              <a:buChar char="§"/>
            </a:pPr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1257300" lvl="2" indent="-342900" fontAlgn="base">
              <a:buFont typeface="Wingdings" pitchFamily="2" charset="2"/>
              <a:buChar char="§"/>
            </a:pPr>
            <a:r>
              <a:rPr lang="pt-B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Qualquer atividade relativa à exploração das obras criadas/produzidas deve ser expressamente prevista no contrato de trabalho ou de cessão de direitos. </a:t>
            </a:r>
          </a:p>
          <a:p>
            <a:pPr marL="1257300" lvl="2" indent="-342900" fontAlgn="base">
              <a:buFont typeface="Wingdings" pitchFamily="2" charset="2"/>
              <a:buChar char="§"/>
            </a:pPr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1257300" lvl="2" indent="-342900" fontAlgn="base">
              <a:buFont typeface="Wingdings" pitchFamily="2" charset="2"/>
              <a:buChar char="§"/>
            </a:pPr>
            <a:r>
              <a:rPr lang="pt-B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Exceções e limitações ao uso da obra autoral são as previstas na LDA, como reprodução para uso individual; citações, referências, paródia; citações em artigos etc. </a:t>
            </a:r>
          </a:p>
          <a:p>
            <a:pPr lvl="2" fontAlgn="base"/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1" y="6473009"/>
            <a:ext cx="9530566" cy="86813"/>
          </a:xfrm>
          <a:prstGeom prst="rect">
            <a:avLst/>
          </a:prstGeom>
          <a:gradFill>
            <a:gsLst>
              <a:gs pos="100000">
                <a:srgbClr val="3D3783">
                  <a:lumMod val="99000"/>
                  <a:alpha val="65000"/>
                </a:srgbClr>
              </a:gs>
              <a:gs pos="0">
                <a:srgbClr val="1E3E77">
                  <a:alpha val="50000"/>
                </a:srgbClr>
              </a:gs>
            </a:gsLst>
            <a:lin ang="108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9" name="Imagem 8" descr="Uma imagem com desenho&#10;&#10;Descrição gerada automaticamente">
            <a:extLst>
              <a:ext uri="{FF2B5EF4-FFF2-40B4-BE49-F238E27FC236}">
                <a16:creationId xmlns:a16="http://schemas.microsoft.com/office/drawing/2014/main" id="{58615A3C-3F0F-43C7-8849-1B54AD09A96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31" r="22080" b="32486"/>
          <a:stretch/>
        </p:blipFill>
        <p:spPr>
          <a:xfrm>
            <a:off x="11378025" y="6250067"/>
            <a:ext cx="641910" cy="532696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924C0CEB-3A44-42D8-AAF3-2F8F93F0CA9C}"/>
              </a:ext>
            </a:extLst>
          </p:cNvPr>
          <p:cNvSpPr/>
          <p:nvPr/>
        </p:nvSpPr>
        <p:spPr>
          <a:xfrm>
            <a:off x="465726" y="849415"/>
            <a:ext cx="4827491" cy="45719"/>
          </a:xfrm>
          <a:prstGeom prst="rect">
            <a:avLst/>
          </a:prstGeom>
          <a:gradFill>
            <a:gsLst>
              <a:gs pos="100000">
                <a:srgbClr val="3D3783">
                  <a:lumMod val="99000"/>
                  <a:alpha val="65000"/>
                </a:srgbClr>
              </a:gs>
              <a:gs pos="0">
                <a:srgbClr val="1E3E77">
                  <a:alpha val="50000"/>
                </a:srgbClr>
              </a:gs>
            </a:gsLst>
            <a:lin ang="108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" name="Imagem 2" descr="Uma imagem com desenho&#10;&#10;Descrição gerada automaticamente">
            <a:extLst>
              <a:ext uri="{FF2B5EF4-FFF2-40B4-BE49-F238E27FC236}">
                <a16:creationId xmlns:a16="http://schemas.microsoft.com/office/drawing/2014/main" id="{9B2C4B04-E401-47FC-963B-A3ED85B783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572" y="6250067"/>
            <a:ext cx="1363448" cy="53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1309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465726" y="341584"/>
            <a:ext cx="549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Direito de Imagem </a:t>
            </a:r>
          </a:p>
          <a:p>
            <a:endParaRPr lang="pt-BR" sz="3600" b="1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0"/>
              <a:ea typeface="Kozuka Mincho Pro H" panose="02020A00000000000000" pitchFamily="18" charset="-128"/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566057" y="1041996"/>
            <a:ext cx="10569964" cy="3516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>
              <a:lnSpc>
                <a:spcPct val="150000"/>
              </a:lnSpc>
              <a:buClr>
                <a:srgbClr val="1E3E77"/>
              </a:buClr>
            </a:pPr>
            <a:endParaRPr lang="pt-BR" sz="15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Geneva" charset="-128"/>
              <a:cs typeface="Arial" pitchFamily="34" charset="0"/>
            </a:endParaRPr>
          </a:p>
          <a:p>
            <a:pPr marL="1200150" lvl="2" indent="-285750" fontAlgn="base">
              <a:buFont typeface="Wingdings" pitchFamily="2" charset="2"/>
              <a:buChar char="q"/>
            </a:pPr>
            <a:r>
              <a:rPr lang="pt-BR" sz="2000" b="1" dirty="0">
                <a:solidFill>
                  <a:srgbClr val="1E3E77"/>
                </a:solidFill>
                <a:latin typeface="+mj-lt"/>
              </a:rPr>
              <a:t>Direitos de Imagem e exposição indevida do docente nas redes sociais</a:t>
            </a:r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1657350" lvl="3" indent="-285750" fontAlgn="base">
              <a:buFont typeface="Wingdings" pitchFamily="2" charset="2"/>
              <a:buChar char="§"/>
            </a:pPr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1657350" lvl="3" indent="-285750" fontAlgn="base">
              <a:buFont typeface="Wingdings" pitchFamily="2" charset="2"/>
              <a:buChar char="§"/>
            </a:pPr>
            <a:r>
              <a:rPr lang="pt-B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Aspectos relacionados a danos à imagem/direitos da personalidade (Art. 5o, CF: nome, honra, imagem e intimidade)</a:t>
            </a:r>
          </a:p>
          <a:p>
            <a:pPr marL="1657350" lvl="3" indent="-285750" fontAlgn="base">
              <a:buFont typeface="Wingdings" pitchFamily="2" charset="2"/>
              <a:buChar char="§"/>
            </a:pPr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1657350" lvl="3" indent="-285750" fontAlgn="base">
              <a:buFont typeface="Wingdings" pitchFamily="2" charset="2"/>
              <a:buChar char="§"/>
            </a:pPr>
            <a:r>
              <a:rPr lang="pt-B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Uso do discurso fora do contexto – manipulação de conteúdo para distorcer a opinião ou estabelecer censura da livre manifestação do pensamento. </a:t>
            </a:r>
          </a:p>
          <a:p>
            <a:pPr marL="1657350" lvl="3" indent="-285750" fontAlgn="base">
              <a:buFont typeface="Wingdings" pitchFamily="2" charset="2"/>
              <a:buChar char="§"/>
            </a:pPr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Geneva" charset="-128"/>
              <a:cs typeface="Arial" pitchFamily="34" charset="0"/>
            </a:endParaRPr>
          </a:p>
          <a:p>
            <a:pPr marL="1657350" lvl="3" indent="-285750" fontAlgn="base">
              <a:buFont typeface="Wingdings" pitchFamily="2" charset="2"/>
              <a:buChar char="§"/>
            </a:pPr>
            <a:r>
              <a:rPr lang="pt-B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Geneva" charset="-128"/>
                <a:cs typeface="Arial" pitchFamily="34" charset="0"/>
              </a:rPr>
              <a:t>Responsabilidade de terceiros por violação dos direitos de personalidade do docente – responsabilidade pode estar na área administrativa, civil e penal</a:t>
            </a:r>
            <a:endParaRPr lang="pt-BR" sz="15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Geneva" charset="-128"/>
              <a:cs typeface="Arial" pitchFamily="34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1" y="6473009"/>
            <a:ext cx="9530566" cy="86813"/>
          </a:xfrm>
          <a:prstGeom prst="rect">
            <a:avLst/>
          </a:prstGeom>
          <a:gradFill>
            <a:gsLst>
              <a:gs pos="100000">
                <a:srgbClr val="3D3783">
                  <a:lumMod val="99000"/>
                  <a:alpha val="65000"/>
                </a:srgbClr>
              </a:gs>
              <a:gs pos="0">
                <a:srgbClr val="1E3E77">
                  <a:alpha val="50000"/>
                </a:srgbClr>
              </a:gs>
            </a:gsLst>
            <a:lin ang="108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9" name="Imagem 8" descr="Uma imagem com desenho&#10;&#10;Descrição gerada automaticamente">
            <a:extLst>
              <a:ext uri="{FF2B5EF4-FFF2-40B4-BE49-F238E27FC236}">
                <a16:creationId xmlns:a16="http://schemas.microsoft.com/office/drawing/2014/main" id="{58615A3C-3F0F-43C7-8849-1B54AD09A96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31" r="22080" b="32486"/>
          <a:stretch/>
        </p:blipFill>
        <p:spPr>
          <a:xfrm>
            <a:off x="11378025" y="6250067"/>
            <a:ext cx="641910" cy="532696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924C0CEB-3A44-42D8-AAF3-2F8F93F0CA9C}"/>
              </a:ext>
            </a:extLst>
          </p:cNvPr>
          <p:cNvSpPr/>
          <p:nvPr/>
        </p:nvSpPr>
        <p:spPr>
          <a:xfrm>
            <a:off x="465726" y="849415"/>
            <a:ext cx="4827491" cy="45719"/>
          </a:xfrm>
          <a:prstGeom prst="rect">
            <a:avLst/>
          </a:prstGeom>
          <a:gradFill>
            <a:gsLst>
              <a:gs pos="100000">
                <a:srgbClr val="3D3783">
                  <a:lumMod val="99000"/>
                  <a:alpha val="65000"/>
                </a:srgbClr>
              </a:gs>
              <a:gs pos="0">
                <a:srgbClr val="1E3E77">
                  <a:alpha val="50000"/>
                </a:srgbClr>
              </a:gs>
            </a:gsLst>
            <a:lin ang="108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" name="Imagem 2" descr="Uma imagem com desenho&#10;&#10;Descrição gerada automaticamente">
            <a:extLst>
              <a:ext uri="{FF2B5EF4-FFF2-40B4-BE49-F238E27FC236}">
                <a16:creationId xmlns:a16="http://schemas.microsoft.com/office/drawing/2014/main" id="{9B2C4B04-E401-47FC-963B-A3ED85B783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572" y="6250067"/>
            <a:ext cx="1363448" cy="53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1730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465726" y="341584"/>
            <a:ext cx="549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Direito de Imagem </a:t>
            </a:r>
          </a:p>
          <a:p>
            <a:endParaRPr lang="pt-BR" sz="3600" b="1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0"/>
              <a:ea typeface="Kozuka Mincho Pro H" panose="02020A00000000000000" pitchFamily="18" charset="-128"/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566057" y="1041996"/>
            <a:ext cx="10569964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 fontAlgn="base"/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1200150" lvl="2" indent="-285750" fontAlgn="base">
              <a:buFont typeface="Wingdings" pitchFamily="2" charset="2"/>
              <a:buChar char="q"/>
            </a:pPr>
            <a:r>
              <a:rPr lang="pt-BR" sz="2000" b="1" dirty="0">
                <a:solidFill>
                  <a:srgbClr val="1E3E77"/>
                </a:solidFill>
                <a:latin typeface="+mj-lt"/>
              </a:rPr>
              <a:t> Direitos de Imagem e exposição indevida do docente nas redes sociais</a:t>
            </a:r>
          </a:p>
          <a:p>
            <a:pPr marL="1657350" lvl="3" indent="-285750" fontAlgn="base">
              <a:buFont typeface="Wingdings" pitchFamily="2" charset="2"/>
              <a:buChar char="§"/>
            </a:pPr>
            <a:endParaRPr lang="pt-BR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1657350" lvl="3" indent="-285750" fontAlgn="base">
              <a:buFont typeface="Wingdings" pitchFamily="2" charset="2"/>
              <a:buChar char="§"/>
            </a:pPr>
            <a:r>
              <a:rPr lang="pt-BR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Art. 5º da CF, inciso </a:t>
            </a:r>
            <a:r>
              <a:rPr lang="pt-BR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X</a:t>
            </a:r>
            <a:r>
              <a:rPr lang="pt-BR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, a vida privada é entendida como a vida particular da pessoa natural, compreendido como uma de sua manifestação o direito á intimidade.</a:t>
            </a:r>
          </a:p>
          <a:p>
            <a:pPr marL="1657350" lvl="3" indent="-285750" fontAlgn="base">
              <a:buFont typeface="Wingdings" pitchFamily="2" charset="2"/>
              <a:buChar char="§"/>
            </a:pPr>
            <a:endParaRPr lang="pt-BR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2571750" lvl="5" indent="-285750" fontAlgn="base">
              <a:buFont typeface="Wingdings" pitchFamily="2" charset="2"/>
              <a:buChar char="§"/>
            </a:pPr>
            <a:r>
              <a:rPr lang="pt-BR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“Art. 21, Código Civil - A vida privada da pessoa natural é inviolável, e o juiz, a requerimento do interessado, adotará as providências necessárias para impedir ou fazer cessar ato contrário a esta norma.”</a:t>
            </a:r>
          </a:p>
          <a:p>
            <a:pPr marL="2571750" lvl="5" indent="-285750" fontAlgn="base">
              <a:buFont typeface="Wingdings" pitchFamily="2" charset="2"/>
              <a:buChar char="§"/>
            </a:pPr>
            <a:endParaRPr lang="pt-BR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2571750" lvl="5" indent="-285750" fontAlgn="base">
              <a:buFont typeface="Wingdings" pitchFamily="2" charset="2"/>
              <a:buChar char="§"/>
            </a:pPr>
            <a:r>
              <a:rPr lang="pt-BR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Artigo 154, (12.737, DE 30 DE NOVEMBRO DE 2012Lei Carolina Dieckmann) “Art. 154 - Invadir dispositivo informático alheio, conectado ou não à rede de computadores, mediante violação indevida de mecanismo de segurança e com o fim de obter, adulterar ou destruir dados ou informações sem autorização expressa ou tácita do titular do dispositivo ou instalar vulnerabilidades para obter vantagem ilícita:</a:t>
            </a:r>
          </a:p>
          <a:p>
            <a:pPr marL="2571750" lvl="5" indent="-285750" fontAlgn="base">
              <a:buFont typeface="Wingdings" pitchFamily="2" charset="2"/>
              <a:buChar char="§"/>
            </a:pPr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2571750" lvl="5" indent="-285750" fontAlgn="base">
              <a:buFont typeface="Wingdings" pitchFamily="2" charset="2"/>
              <a:buChar char="§"/>
            </a:pPr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1657350" lvl="3" indent="-285750" fontAlgn="base">
              <a:buFont typeface="Wingdings" pitchFamily="2" charset="2"/>
              <a:buChar char="§"/>
            </a:pPr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1" y="6473009"/>
            <a:ext cx="9530566" cy="86813"/>
          </a:xfrm>
          <a:prstGeom prst="rect">
            <a:avLst/>
          </a:prstGeom>
          <a:gradFill>
            <a:gsLst>
              <a:gs pos="100000">
                <a:srgbClr val="3D3783">
                  <a:lumMod val="99000"/>
                  <a:alpha val="65000"/>
                </a:srgbClr>
              </a:gs>
              <a:gs pos="0">
                <a:srgbClr val="1E3E77">
                  <a:alpha val="50000"/>
                </a:srgbClr>
              </a:gs>
            </a:gsLst>
            <a:lin ang="108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9" name="Imagem 8" descr="Uma imagem com desenho&#10;&#10;Descrição gerada automaticamente">
            <a:extLst>
              <a:ext uri="{FF2B5EF4-FFF2-40B4-BE49-F238E27FC236}">
                <a16:creationId xmlns:a16="http://schemas.microsoft.com/office/drawing/2014/main" id="{58615A3C-3F0F-43C7-8849-1B54AD09A96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31" r="22080" b="32486"/>
          <a:stretch/>
        </p:blipFill>
        <p:spPr>
          <a:xfrm>
            <a:off x="11378025" y="6250067"/>
            <a:ext cx="641910" cy="532696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924C0CEB-3A44-42D8-AAF3-2F8F93F0CA9C}"/>
              </a:ext>
            </a:extLst>
          </p:cNvPr>
          <p:cNvSpPr/>
          <p:nvPr/>
        </p:nvSpPr>
        <p:spPr>
          <a:xfrm>
            <a:off x="465726" y="849415"/>
            <a:ext cx="4827491" cy="45719"/>
          </a:xfrm>
          <a:prstGeom prst="rect">
            <a:avLst/>
          </a:prstGeom>
          <a:gradFill>
            <a:gsLst>
              <a:gs pos="100000">
                <a:srgbClr val="3D3783">
                  <a:lumMod val="99000"/>
                  <a:alpha val="65000"/>
                </a:srgbClr>
              </a:gs>
              <a:gs pos="0">
                <a:srgbClr val="1E3E77">
                  <a:alpha val="50000"/>
                </a:srgbClr>
              </a:gs>
            </a:gsLst>
            <a:lin ang="108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" name="Imagem 2" descr="Uma imagem com desenho&#10;&#10;Descrição gerada automaticamente">
            <a:extLst>
              <a:ext uri="{FF2B5EF4-FFF2-40B4-BE49-F238E27FC236}">
                <a16:creationId xmlns:a16="http://schemas.microsoft.com/office/drawing/2014/main" id="{9B2C4B04-E401-47FC-963B-A3ED85B783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572" y="6250067"/>
            <a:ext cx="1363448" cy="53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5012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465726" y="341584"/>
            <a:ext cx="549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Liberdade de ensino/pesquisa</a:t>
            </a:r>
          </a:p>
          <a:p>
            <a:endParaRPr lang="pt-BR" sz="3600" b="1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0"/>
              <a:ea typeface="Kozuka Mincho Pro H" panose="02020A00000000000000" pitchFamily="18" charset="-128"/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566057" y="1041996"/>
            <a:ext cx="10569964" cy="5863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 fontAlgn="base"/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1200150" lvl="2" indent="-285750" fontAlgn="base">
              <a:buFont typeface="Wingdings" pitchFamily="2" charset="2"/>
              <a:buChar char="q"/>
            </a:pPr>
            <a:r>
              <a:rPr lang="pt-BR" sz="2000" b="1" dirty="0">
                <a:solidFill>
                  <a:srgbClr val="1E3E77"/>
                </a:solidFill>
                <a:latin typeface="+mj-lt"/>
              </a:rPr>
              <a:t> RCL 39089/MS, Min. Luiz </a:t>
            </a:r>
            <a:r>
              <a:rPr lang="pt-BR" sz="2000" b="1" dirty="0" err="1">
                <a:solidFill>
                  <a:srgbClr val="1E3E77"/>
                </a:solidFill>
                <a:latin typeface="+mj-lt"/>
              </a:rPr>
              <a:t>Fux</a:t>
            </a:r>
            <a:r>
              <a:rPr lang="pt-BR" sz="2000" b="1" dirty="0">
                <a:solidFill>
                  <a:srgbClr val="1E3E77"/>
                </a:solidFill>
                <a:latin typeface="+mj-lt"/>
              </a:rPr>
              <a:t>, acórdão de 25 de maio de 2020  - Caso Curso “Golpe de Estado de 2016”/UEMS</a:t>
            </a:r>
          </a:p>
          <a:p>
            <a:pPr marL="1200150" lvl="2" indent="-285750" fontAlgn="base">
              <a:buFont typeface="Wingdings" pitchFamily="2" charset="2"/>
              <a:buChar char="q"/>
            </a:pPr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1657350" lvl="3" indent="-285750" fontAlgn="base">
              <a:buFont typeface="Wingdings" pitchFamily="2" charset="2"/>
              <a:buChar char="§"/>
            </a:pPr>
            <a:r>
              <a:rPr lang="pt-B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Reclamação ajuizada no STF em defesa do Prof. Alessandro Martins Prado, docente da Universidade Estadual do Mato Grosso do Sul – UEMS e que elaborou projeto acadêmico, aprovado pela universidade, intitulado “Golpe de Estado de 2016, conjunturas sociais, políticas, jurídicas e o futuro da democracia no Brasil”.</a:t>
            </a:r>
          </a:p>
          <a:p>
            <a:pPr marL="1657350" lvl="3" indent="-285750" fontAlgn="base">
              <a:buFont typeface="Wingdings" pitchFamily="2" charset="2"/>
              <a:buChar char="§"/>
            </a:pPr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1657350" lvl="3" indent="-285750" fontAlgn="base">
              <a:buFont typeface="Wingdings" pitchFamily="2" charset="2"/>
              <a:buChar char="§"/>
            </a:pPr>
            <a:r>
              <a:rPr lang="pt-B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2 anos para que fosse julgado – caso teve passagem pelo Ministério Público, Reclamação ao Ministério Público Federal e ao Ministério Público Estadual, Recurso ao Tribunal de Justiça de Mato Grosso do Sul e, finalmente, Reclamação junto ao Supremo Tribunal Federal.</a:t>
            </a:r>
          </a:p>
          <a:p>
            <a:pPr lvl="3" fontAlgn="base"/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1657350" lvl="3" indent="-285750" fontAlgn="base">
              <a:buFont typeface="Wingdings" pitchFamily="2" charset="2"/>
              <a:buChar char="§"/>
            </a:pPr>
            <a:r>
              <a:rPr lang="pt-BR" sz="2000" dirty="0">
                <a:hlinkClick r:id="rId3"/>
              </a:rPr>
              <a:t>https://www.midiamax.com.br/politica/2020/liberacao-do-curso-golpe-do-estado-de-2016-e-vitoria-democratica-afirma-coordenador</a:t>
            </a:r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1657350" lvl="3" indent="-285750" fontAlgn="base">
              <a:buFont typeface="Wingdings" pitchFamily="2" charset="2"/>
              <a:buChar char="§"/>
            </a:pPr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1657350" lvl="3" indent="-285750" fontAlgn="base">
              <a:buFont typeface="Wingdings" pitchFamily="2" charset="2"/>
              <a:buChar char="§"/>
            </a:pPr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1657350" lvl="3" indent="-285750" fontAlgn="base">
              <a:buFont typeface="Wingdings" pitchFamily="2" charset="2"/>
              <a:buChar char="§"/>
            </a:pPr>
            <a:endParaRPr lang="pt-BR" sz="15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Geneva" charset="-128"/>
              <a:cs typeface="Arial" pitchFamily="34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1" y="6473009"/>
            <a:ext cx="9530566" cy="86813"/>
          </a:xfrm>
          <a:prstGeom prst="rect">
            <a:avLst/>
          </a:prstGeom>
          <a:gradFill>
            <a:gsLst>
              <a:gs pos="100000">
                <a:srgbClr val="3D3783">
                  <a:lumMod val="99000"/>
                  <a:alpha val="65000"/>
                </a:srgbClr>
              </a:gs>
              <a:gs pos="0">
                <a:srgbClr val="1E3E77">
                  <a:alpha val="50000"/>
                </a:srgbClr>
              </a:gs>
            </a:gsLst>
            <a:lin ang="108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9" name="Imagem 8" descr="Uma imagem com desenho&#10;&#10;Descrição gerada automaticamente">
            <a:extLst>
              <a:ext uri="{FF2B5EF4-FFF2-40B4-BE49-F238E27FC236}">
                <a16:creationId xmlns:a16="http://schemas.microsoft.com/office/drawing/2014/main" id="{58615A3C-3F0F-43C7-8849-1B54AD09A96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31" r="22080" b="32486"/>
          <a:stretch/>
        </p:blipFill>
        <p:spPr>
          <a:xfrm>
            <a:off x="11378025" y="6250067"/>
            <a:ext cx="641910" cy="532696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924C0CEB-3A44-42D8-AAF3-2F8F93F0CA9C}"/>
              </a:ext>
            </a:extLst>
          </p:cNvPr>
          <p:cNvSpPr/>
          <p:nvPr/>
        </p:nvSpPr>
        <p:spPr>
          <a:xfrm>
            <a:off x="465726" y="849415"/>
            <a:ext cx="5492622" cy="45719"/>
          </a:xfrm>
          <a:prstGeom prst="rect">
            <a:avLst/>
          </a:prstGeom>
          <a:gradFill>
            <a:gsLst>
              <a:gs pos="100000">
                <a:srgbClr val="3D3783">
                  <a:lumMod val="99000"/>
                  <a:alpha val="65000"/>
                </a:srgbClr>
              </a:gs>
              <a:gs pos="0">
                <a:srgbClr val="1E3E77">
                  <a:alpha val="50000"/>
                </a:srgbClr>
              </a:gs>
            </a:gsLst>
            <a:lin ang="108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" name="Imagem 2" descr="Uma imagem com desenho&#10;&#10;Descrição gerada automaticamente">
            <a:extLst>
              <a:ext uri="{FF2B5EF4-FFF2-40B4-BE49-F238E27FC236}">
                <a16:creationId xmlns:a16="http://schemas.microsoft.com/office/drawing/2014/main" id="{9B2C4B04-E401-47FC-963B-A3ED85B783E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572" y="6250067"/>
            <a:ext cx="1363448" cy="53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0777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465726" y="341584"/>
            <a:ext cx="549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Liberdade de ensino/pesquisa</a:t>
            </a:r>
          </a:p>
          <a:p>
            <a:endParaRPr lang="pt-BR" sz="3600" b="1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0"/>
              <a:ea typeface="Kozuka Mincho Pro H" panose="02020A00000000000000" pitchFamily="18" charset="-128"/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566057" y="1041996"/>
            <a:ext cx="1056996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 fontAlgn="base"/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1200150" lvl="2" indent="-285750" fontAlgn="base">
              <a:buFont typeface="Wingdings" pitchFamily="2" charset="2"/>
              <a:buChar char="q"/>
            </a:pPr>
            <a:r>
              <a:rPr lang="pt-BR" sz="2000" b="1" dirty="0">
                <a:solidFill>
                  <a:srgbClr val="1E3E77"/>
                </a:solidFill>
                <a:latin typeface="+mj-lt"/>
              </a:rPr>
              <a:t> RCL 39089/MS, Min. Luiz </a:t>
            </a:r>
            <a:r>
              <a:rPr lang="pt-BR" sz="2000" b="1" dirty="0" err="1">
                <a:solidFill>
                  <a:srgbClr val="1E3E77"/>
                </a:solidFill>
                <a:latin typeface="+mj-lt"/>
              </a:rPr>
              <a:t>Fux</a:t>
            </a:r>
            <a:r>
              <a:rPr lang="pt-BR" sz="2000" b="1" dirty="0">
                <a:solidFill>
                  <a:srgbClr val="1E3E77"/>
                </a:solidFill>
                <a:latin typeface="+mj-lt"/>
              </a:rPr>
              <a:t>, acórdão de 25 de maio de 2020  - Caso Curso “Golpe de Estado de 2016”/UEMS</a:t>
            </a:r>
          </a:p>
          <a:p>
            <a:pPr marL="1200150" lvl="2" indent="-285750" fontAlgn="base">
              <a:buFont typeface="Wingdings" pitchFamily="2" charset="2"/>
              <a:buChar char="q"/>
            </a:pPr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1657350" lvl="3" indent="-285750" fontAlgn="base">
              <a:buFont typeface="Wingdings" pitchFamily="2" charset="2"/>
              <a:buChar char="§"/>
            </a:pPr>
            <a:r>
              <a:rPr lang="pt-B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Ementa: RECLAMAÇÃO. CONSTITUCIONAL. DIREITO À LIBERDADE DE EXPRESSÃO. PRINCÍPIO DA AUTONOMIA UNIVERSITÁRIA. DECISÃO RECLAMADA QUE DETERMINOU A SUSPENSÃO DA MINISTRAÇÃO DE CURSO UNIVERSITÁRIO E A ADAPTAÇÃO DO CONTEÚDO PROGRAMÁTICO. ALEGADA VIOLAÇÃO À AUTORIDADE DA DECISÃO PROFERIDA POR ESTA CORTE NA ADPF 548. OCORRÊNCIA. CONFIRMAÇÃO DA MEDIDA LIMINAR. RECLAMAÇÃO QUE SE JULGA PROCEDENTE.</a:t>
            </a:r>
          </a:p>
          <a:p>
            <a:pPr marL="1657350" lvl="3" indent="-285750" fontAlgn="base">
              <a:buFont typeface="Wingdings" pitchFamily="2" charset="2"/>
              <a:buChar char="§"/>
            </a:pPr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1657350" lvl="3" indent="-285750" fontAlgn="base">
              <a:buFont typeface="Wingdings" pitchFamily="2" charset="2"/>
              <a:buChar char="§"/>
            </a:pPr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1657350" lvl="3" indent="-285750" fontAlgn="base">
              <a:buFont typeface="Wingdings" pitchFamily="2" charset="2"/>
              <a:buChar char="§"/>
            </a:pPr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1" y="6473009"/>
            <a:ext cx="9530566" cy="86813"/>
          </a:xfrm>
          <a:prstGeom prst="rect">
            <a:avLst/>
          </a:prstGeom>
          <a:gradFill>
            <a:gsLst>
              <a:gs pos="100000">
                <a:srgbClr val="3D3783">
                  <a:lumMod val="99000"/>
                  <a:alpha val="65000"/>
                </a:srgbClr>
              </a:gs>
              <a:gs pos="0">
                <a:srgbClr val="1E3E77">
                  <a:alpha val="50000"/>
                </a:srgbClr>
              </a:gs>
            </a:gsLst>
            <a:lin ang="108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9" name="Imagem 8" descr="Uma imagem com desenho&#10;&#10;Descrição gerada automaticamente">
            <a:extLst>
              <a:ext uri="{FF2B5EF4-FFF2-40B4-BE49-F238E27FC236}">
                <a16:creationId xmlns:a16="http://schemas.microsoft.com/office/drawing/2014/main" id="{58615A3C-3F0F-43C7-8849-1B54AD09A96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31" r="22080" b="32486"/>
          <a:stretch/>
        </p:blipFill>
        <p:spPr>
          <a:xfrm>
            <a:off x="11378025" y="6250067"/>
            <a:ext cx="641910" cy="532696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924C0CEB-3A44-42D8-AAF3-2F8F93F0CA9C}"/>
              </a:ext>
            </a:extLst>
          </p:cNvPr>
          <p:cNvSpPr/>
          <p:nvPr/>
        </p:nvSpPr>
        <p:spPr>
          <a:xfrm>
            <a:off x="465726" y="849415"/>
            <a:ext cx="4827491" cy="45719"/>
          </a:xfrm>
          <a:prstGeom prst="rect">
            <a:avLst/>
          </a:prstGeom>
          <a:gradFill>
            <a:gsLst>
              <a:gs pos="100000">
                <a:srgbClr val="3D3783">
                  <a:lumMod val="99000"/>
                  <a:alpha val="65000"/>
                </a:srgbClr>
              </a:gs>
              <a:gs pos="0">
                <a:srgbClr val="1E3E77">
                  <a:alpha val="50000"/>
                </a:srgbClr>
              </a:gs>
            </a:gsLst>
            <a:lin ang="108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" name="Imagem 2" descr="Uma imagem com desenho&#10;&#10;Descrição gerada automaticamente">
            <a:extLst>
              <a:ext uri="{FF2B5EF4-FFF2-40B4-BE49-F238E27FC236}">
                <a16:creationId xmlns:a16="http://schemas.microsoft.com/office/drawing/2014/main" id="{9B2C4B04-E401-47FC-963B-A3ED85B783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572" y="6250067"/>
            <a:ext cx="1363448" cy="53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5829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465726" y="341584"/>
            <a:ext cx="549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Liberdade de ensino/pesquisa</a:t>
            </a:r>
          </a:p>
          <a:p>
            <a:endParaRPr lang="pt-BR" sz="3600" b="1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0"/>
              <a:ea typeface="Kozuka Mincho Pro H" panose="02020A00000000000000" pitchFamily="18" charset="-128"/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566057" y="1041996"/>
            <a:ext cx="10569964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 fontAlgn="base"/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1200150" lvl="2" indent="-285750" fontAlgn="base">
              <a:buFont typeface="Wingdings" pitchFamily="2" charset="2"/>
              <a:buChar char="q"/>
            </a:pPr>
            <a:r>
              <a:rPr lang="pt-BR" sz="2000" b="1" dirty="0">
                <a:solidFill>
                  <a:srgbClr val="1E3E77"/>
                </a:solidFill>
                <a:latin typeface="+mj-lt"/>
              </a:rPr>
              <a:t> RCL 39089/MS, Min. Luiz </a:t>
            </a:r>
            <a:r>
              <a:rPr lang="pt-BR" sz="2000" b="1" dirty="0" err="1">
                <a:solidFill>
                  <a:srgbClr val="1E3E77"/>
                </a:solidFill>
                <a:latin typeface="+mj-lt"/>
              </a:rPr>
              <a:t>Fux</a:t>
            </a:r>
            <a:r>
              <a:rPr lang="pt-BR" sz="2000" b="1" dirty="0">
                <a:solidFill>
                  <a:srgbClr val="1E3E77"/>
                </a:solidFill>
                <a:latin typeface="+mj-lt"/>
              </a:rPr>
              <a:t>, acórdão de 25 de maio de 2020  - Caso Curso “Golpe de Estado de 2016”/UEMS</a:t>
            </a:r>
          </a:p>
          <a:p>
            <a:pPr marL="1200150" lvl="2" indent="-285750" fontAlgn="base">
              <a:buFont typeface="Wingdings" pitchFamily="2" charset="2"/>
              <a:buChar char="q"/>
            </a:pPr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1657350" lvl="3" indent="-285750" fontAlgn="base">
              <a:buFont typeface="Wingdings" pitchFamily="2" charset="2"/>
              <a:buChar char="§"/>
            </a:pPr>
            <a:r>
              <a:rPr lang="pt-B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Decisão do Juiz Estadual no MS na Ação Popular movida pelo MP:   “(...) Ante o exposto, hei por bem acolher o parecer do Ministério Público e DEFERIR PARCIALMENTE A LIMINAR pleiteada pelo autor, para o fim de determinar a suspensão do curso "Golpe de Estado de 2016, conjunturas sociais, políticas, jurídicas e o futuro da democracia no Brasil" </a:t>
            </a:r>
            <a:r>
              <a:rPr lang="pt-BR" sz="20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até que a aprovação, por este juízo, das seguintes alterações em seu conteúdo programático ou a demonstração de que já estão contempladas no projeto original</a:t>
            </a:r>
            <a:r>
              <a:rPr lang="pt-B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: 1 - inclusão de conteúdo produzido no âmbito de projetos de pesquisa científica realizados pela UEMS sobre o processo de impedimento da ex-Presidente da República Dilma </a:t>
            </a:r>
            <a:r>
              <a:rPr lang="pt-BR" sz="20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Roussef</a:t>
            </a:r>
            <a:r>
              <a:rPr lang="pt-B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, como forma de garantir a </a:t>
            </a:r>
            <a:r>
              <a:rPr lang="pt-BR" sz="20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indissociabilidade</a:t>
            </a:r>
            <a:r>
              <a:rPr lang="pt-B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entre ensino, pesquisa e extensão (art. 207, caput, CF); 2 - inclusão de textos e autores que exponham o ponto de vista de que o processo de impedimento ex-Presidente da República Dilma </a:t>
            </a:r>
            <a:r>
              <a:rPr lang="pt-BR" sz="20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Roussef</a:t>
            </a:r>
            <a:r>
              <a:rPr lang="pt-B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foi legítimo, como forma de assegurar o pluralismo de ideias (art. 206, inc. III, CF).”</a:t>
            </a:r>
          </a:p>
          <a:p>
            <a:pPr marL="1657350" lvl="3" indent="-285750" fontAlgn="base">
              <a:buFont typeface="Wingdings" pitchFamily="2" charset="2"/>
              <a:buChar char="§"/>
            </a:pPr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1657350" lvl="3" indent="-285750" fontAlgn="base">
              <a:buFont typeface="Wingdings" pitchFamily="2" charset="2"/>
              <a:buChar char="§"/>
            </a:pPr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1" y="6473009"/>
            <a:ext cx="9530566" cy="86813"/>
          </a:xfrm>
          <a:prstGeom prst="rect">
            <a:avLst/>
          </a:prstGeom>
          <a:gradFill>
            <a:gsLst>
              <a:gs pos="100000">
                <a:srgbClr val="3D3783">
                  <a:lumMod val="99000"/>
                  <a:alpha val="65000"/>
                </a:srgbClr>
              </a:gs>
              <a:gs pos="0">
                <a:srgbClr val="1E3E77">
                  <a:alpha val="50000"/>
                </a:srgbClr>
              </a:gs>
            </a:gsLst>
            <a:lin ang="108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9" name="Imagem 8" descr="Uma imagem com desenho&#10;&#10;Descrição gerada automaticamente">
            <a:extLst>
              <a:ext uri="{FF2B5EF4-FFF2-40B4-BE49-F238E27FC236}">
                <a16:creationId xmlns:a16="http://schemas.microsoft.com/office/drawing/2014/main" id="{58615A3C-3F0F-43C7-8849-1B54AD09A96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31" r="22080" b="32486"/>
          <a:stretch/>
        </p:blipFill>
        <p:spPr>
          <a:xfrm>
            <a:off x="11378025" y="6250067"/>
            <a:ext cx="641910" cy="532696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924C0CEB-3A44-42D8-AAF3-2F8F93F0CA9C}"/>
              </a:ext>
            </a:extLst>
          </p:cNvPr>
          <p:cNvSpPr/>
          <p:nvPr/>
        </p:nvSpPr>
        <p:spPr>
          <a:xfrm>
            <a:off x="465726" y="849415"/>
            <a:ext cx="4827491" cy="45719"/>
          </a:xfrm>
          <a:prstGeom prst="rect">
            <a:avLst/>
          </a:prstGeom>
          <a:gradFill>
            <a:gsLst>
              <a:gs pos="100000">
                <a:srgbClr val="3D3783">
                  <a:lumMod val="99000"/>
                  <a:alpha val="65000"/>
                </a:srgbClr>
              </a:gs>
              <a:gs pos="0">
                <a:srgbClr val="1E3E77">
                  <a:alpha val="50000"/>
                </a:srgbClr>
              </a:gs>
            </a:gsLst>
            <a:lin ang="108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" name="Imagem 2" descr="Uma imagem com desenho&#10;&#10;Descrição gerada automaticamente">
            <a:extLst>
              <a:ext uri="{FF2B5EF4-FFF2-40B4-BE49-F238E27FC236}">
                <a16:creationId xmlns:a16="http://schemas.microsoft.com/office/drawing/2014/main" id="{9B2C4B04-E401-47FC-963B-A3ED85B783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572" y="6250067"/>
            <a:ext cx="1363448" cy="53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6318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465726" y="341584"/>
            <a:ext cx="549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Liberdade de ensino/pesquisa</a:t>
            </a:r>
          </a:p>
          <a:p>
            <a:endParaRPr lang="pt-BR" sz="3600" b="1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0"/>
              <a:ea typeface="Kozuka Mincho Pro H" panose="02020A00000000000000" pitchFamily="18" charset="-128"/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566057" y="1041996"/>
            <a:ext cx="10569964" cy="5247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 fontAlgn="base"/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1200150" lvl="2" indent="-285750" fontAlgn="base">
              <a:buFont typeface="Wingdings" pitchFamily="2" charset="2"/>
              <a:buChar char="q"/>
            </a:pPr>
            <a:r>
              <a:rPr lang="pt-BR" sz="2000" b="1" dirty="0">
                <a:solidFill>
                  <a:srgbClr val="1E3E77"/>
                </a:solidFill>
                <a:latin typeface="+mj-lt"/>
              </a:rPr>
              <a:t> </a:t>
            </a:r>
            <a:r>
              <a:rPr lang="pt-BR" sz="2000" b="1" dirty="0">
                <a:solidFill>
                  <a:srgbClr val="1E3E77"/>
                </a:solidFill>
              </a:rPr>
              <a:t>RCL 39089/MS, Min. Luiz </a:t>
            </a:r>
            <a:r>
              <a:rPr lang="pt-BR" sz="2000" b="1" dirty="0" err="1">
                <a:solidFill>
                  <a:srgbClr val="1E3E77"/>
                </a:solidFill>
              </a:rPr>
              <a:t>Fux</a:t>
            </a:r>
            <a:r>
              <a:rPr lang="pt-BR" sz="2000" b="1" dirty="0">
                <a:solidFill>
                  <a:srgbClr val="1E3E77"/>
                </a:solidFill>
              </a:rPr>
              <a:t>, acórdão de 25 de maio de 2020  - Caso Curso “Golpe de Estado de 2016”/UEMS</a:t>
            </a:r>
          </a:p>
          <a:p>
            <a:pPr marL="1200150" lvl="2" indent="-285750" fontAlgn="base">
              <a:buFont typeface="Wingdings" pitchFamily="2" charset="2"/>
              <a:buChar char="q"/>
            </a:pPr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1657350" lvl="3" indent="-285750" fontAlgn="base">
              <a:buFont typeface="Wingdings" pitchFamily="2" charset="2"/>
              <a:buChar char="§"/>
            </a:pPr>
            <a:r>
              <a:rPr lang="pt-B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Medida da Justiça estaria em total desacordo com a decisão do STF no julgamento da ADPF 548 </a:t>
            </a:r>
          </a:p>
          <a:p>
            <a:pPr marL="1657350" lvl="3" indent="-285750" fontAlgn="base">
              <a:buFont typeface="Wingdings" pitchFamily="2" charset="2"/>
              <a:buChar char="§"/>
            </a:pPr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2114550" lvl="4" indent="-285750" fontAlgn="base">
              <a:buFont typeface="Wingdings" pitchFamily="2" charset="2"/>
              <a:buChar char="§"/>
            </a:pPr>
            <a:r>
              <a:rPr lang="pt-B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Na ADPF, o STF declarou a nulidade das decisões proferidas pela Justiça Eleitoral em cinco estados (Minas Gerais, Paraíba, Mato Grosso do Sul, Rio de Janeiro e Rio Grande do Sul) que impuseram a interrupção de manifestações públicas de apreço ou reprovação a candidatos em ambiente virtual ou físico de universidades às vésperas do segundo turno da eleição de 2018.</a:t>
            </a:r>
          </a:p>
          <a:p>
            <a:pPr marL="2114550" lvl="4" indent="-285750" fontAlgn="base">
              <a:buFont typeface="Wingdings" pitchFamily="2" charset="2"/>
              <a:buChar char="§"/>
            </a:pPr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2114550" lvl="4" indent="-285750" fontAlgn="base">
              <a:buFont typeface="Wingdings" pitchFamily="2" charset="2"/>
              <a:buChar char="§"/>
            </a:pPr>
            <a:r>
              <a:rPr lang="pt-B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Decisões determinaram busca e apreensão de materiais de campanha eleitoral em universidades e associações de docentes e proibiram aulas com temática eleitoral e de reuniões e assembleias de natureza política</a:t>
            </a:r>
          </a:p>
          <a:p>
            <a:pPr marL="1657350" lvl="3" indent="-285750" fontAlgn="base">
              <a:buFont typeface="Wingdings" pitchFamily="2" charset="2"/>
              <a:buChar char="§"/>
            </a:pPr>
            <a:endParaRPr lang="pt-BR" sz="15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Geneva" charset="-128"/>
              <a:cs typeface="Arial" pitchFamily="34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1" y="6473009"/>
            <a:ext cx="9530566" cy="86813"/>
          </a:xfrm>
          <a:prstGeom prst="rect">
            <a:avLst/>
          </a:prstGeom>
          <a:gradFill>
            <a:gsLst>
              <a:gs pos="100000">
                <a:srgbClr val="3D3783">
                  <a:lumMod val="99000"/>
                  <a:alpha val="65000"/>
                </a:srgbClr>
              </a:gs>
              <a:gs pos="0">
                <a:srgbClr val="1E3E77">
                  <a:alpha val="50000"/>
                </a:srgbClr>
              </a:gs>
            </a:gsLst>
            <a:lin ang="108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9" name="Imagem 8" descr="Uma imagem com desenho&#10;&#10;Descrição gerada automaticamente">
            <a:extLst>
              <a:ext uri="{FF2B5EF4-FFF2-40B4-BE49-F238E27FC236}">
                <a16:creationId xmlns:a16="http://schemas.microsoft.com/office/drawing/2014/main" id="{58615A3C-3F0F-43C7-8849-1B54AD09A96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31" r="22080" b="32486"/>
          <a:stretch/>
        </p:blipFill>
        <p:spPr>
          <a:xfrm>
            <a:off x="11378025" y="6250067"/>
            <a:ext cx="641910" cy="532696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924C0CEB-3A44-42D8-AAF3-2F8F93F0CA9C}"/>
              </a:ext>
            </a:extLst>
          </p:cNvPr>
          <p:cNvSpPr/>
          <p:nvPr/>
        </p:nvSpPr>
        <p:spPr>
          <a:xfrm>
            <a:off x="465726" y="849415"/>
            <a:ext cx="5492622" cy="45719"/>
          </a:xfrm>
          <a:prstGeom prst="rect">
            <a:avLst/>
          </a:prstGeom>
          <a:gradFill>
            <a:gsLst>
              <a:gs pos="100000">
                <a:srgbClr val="3D3783">
                  <a:lumMod val="99000"/>
                  <a:alpha val="65000"/>
                </a:srgbClr>
              </a:gs>
              <a:gs pos="0">
                <a:srgbClr val="1E3E77">
                  <a:alpha val="50000"/>
                </a:srgbClr>
              </a:gs>
            </a:gsLst>
            <a:lin ang="108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" name="Imagem 2" descr="Uma imagem com desenho&#10;&#10;Descrição gerada automaticamente">
            <a:extLst>
              <a:ext uri="{FF2B5EF4-FFF2-40B4-BE49-F238E27FC236}">
                <a16:creationId xmlns:a16="http://schemas.microsoft.com/office/drawing/2014/main" id="{9B2C4B04-E401-47FC-963B-A3ED85B783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572" y="6250067"/>
            <a:ext cx="1363448" cy="53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8314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465726" y="341584"/>
            <a:ext cx="549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Liberdade de ensino/pesquisa</a:t>
            </a:r>
          </a:p>
          <a:p>
            <a:endParaRPr lang="pt-BR" sz="3600" b="1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0"/>
              <a:ea typeface="Kozuka Mincho Pro H" panose="02020A00000000000000" pitchFamily="18" charset="-128"/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566057" y="1041996"/>
            <a:ext cx="10569964" cy="4632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 fontAlgn="base"/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1200150" lvl="2" indent="-285750" fontAlgn="base">
              <a:buFont typeface="Wingdings" pitchFamily="2" charset="2"/>
              <a:buChar char="q"/>
            </a:pPr>
            <a:r>
              <a:rPr lang="pt-BR" sz="2000" b="1" dirty="0">
                <a:solidFill>
                  <a:srgbClr val="1E3E77"/>
                </a:solidFill>
                <a:latin typeface="+mj-lt"/>
              </a:rPr>
              <a:t> </a:t>
            </a:r>
            <a:r>
              <a:rPr lang="pt-BR" sz="2000" b="1" dirty="0">
                <a:solidFill>
                  <a:srgbClr val="1E3E77"/>
                </a:solidFill>
              </a:rPr>
              <a:t>RCL 39089/MS, Min. Luiz </a:t>
            </a:r>
            <a:r>
              <a:rPr lang="pt-BR" sz="2000" b="1" dirty="0" err="1">
                <a:solidFill>
                  <a:srgbClr val="1E3E77"/>
                </a:solidFill>
              </a:rPr>
              <a:t>Fux</a:t>
            </a:r>
            <a:r>
              <a:rPr lang="pt-BR" sz="2000" b="1" dirty="0">
                <a:solidFill>
                  <a:srgbClr val="1E3E77"/>
                </a:solidFill>
              </a:rPr>
              <a:t>, acórdão de 25 de maio de 2020  - Caso Curso “Golpe de Estado de 2016”/UEMS</a:t>
            </a:r>
          </a:p>
          <a:p>
            <a:pPr lvl="4" fontAlgn="base"/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1657350" lvl="3" indent="-285750" fontAlgn="base">
              <a:buFont typeface="Wingdings" pitchFamily="2" charset="2"/>
              <a:buChar char="§"/>
            </a:pPr>
            <a:r>
              <a:rPr lang="pt-B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ADPF 548-  decisão proferida pela relatora Min. </a:t>
            </a:r>
            <a:r>
              <a:rPr lang="pt-BR" sz="20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Cármen</a:t>
            </a:r>
            <a:r>
              <a:rPr lang="pt-B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Lúcia, posteriormente confirmada pelo Plenário do STF teria “efeito vinculante para contra todos os atos judiciais e administrativos emanados de autoridade pública, que tinham por objetivo interferir face aos preceitos liberdade de manifestação do pensamento , autonomia universitária”.</a:t>
            </a:r>
          </a:p>
          <a:p>
            <a:pPr marL="1657350" lvl="3" indent="-285750" fontAlgn="base">
              <a:buFont typeface="Wingdings" pitchFamily="2" charset="2"/>
              <a:buChar char="§"/>
            </a:pPr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1657350" lvl="3" indent="-285750" fontAlgn="base">
              <a:buFont typeface="Wingdings" pitchFamily="2" charset="2"/>
              <a:buChar char="§"/>
            </a:pPr>
            <a:r>
              <a:rPr lang="pt-B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11/03/2020: STF defere medida liminar para suspender a eficácia das decisões reclamadas (Processo 0801502-47.2018.8.12.0018, em trâmite na 2ª Vara Cível da Comarca de Paranaíba/MS) até o julgamento final da Reclamação</a:t>
            </a:r>
          </a:p>
          <a:p>
            <a:pPr marL="1657350" lvl="3" indent="-285750" fontAlgn="base">
              <a:buFont typeface="Wingdings" pitchFamily="2" charset="2"/>
              <a:buChar char="§"/>
            </a:pPr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1657350" lvl="3" indent="-285750" fontAlgn="base">
              <a:buFont typeface="Wingdings" pitchFamily="2" charset="2"/>
              <a:buChar char="§"/>
            </a:pPr>
            <a:endParaRPr lang="pt-BR" sz="15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Geneva" charset="-128"/>
              <a:cs typeface="Arial" pitchFamily="34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1" y="6473009"/>
            <a:ext cx="9530566" cy="86813"/>
          </a:xfrm>
          <a:prstGeom prst="rect">
            <a:avLst/>
          </a:prstGeom>
          <a:gradFill>
            <a:gsLst>
              <a:gs pos="100000">
                <a:srgbClr val="3D3783">
                  <a:lumMod val="99000"/>
                  <a:alpha val="65000"/>
                </a:srgbClr>
              </a:gs>
              <a:gs pos="0">
                <a:srgbClr val="1E3E77">
                  <a:alpha val="50000"/>
                </a:srgbClr>
              </a:gs>
            </a:gsLst>
            <a:lin ang="108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9" name="Imagem 8" descr="Uma imagem com desenho&#10;&#10;Descrição gerada automaticamente">
            <a:extLst>
              <a:ext uri="{FF2B5EF4-FFF2-40B4-BE49-F238E27FC236}">
                <a16:creationId xmlns:a16="http://schemas.microsoft.com/office/drawing/2014/main" id="{58615A3C-3F0F-43C7-8849-1B54AD09A96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31" r="22080" b="32486"/>
          <a:stretch/>
        </p:blipFill>
        <p:spPr>
          <a:xfrm>
            <a:off x="11378025" y="6250067"/>
            <a:ext cx="641910" cy="532696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924C0CEB-3A44-42D8-AAF3-2F8F93F0CA9C}"/>
              </a:ext>
            </a:extLst>
          </p:cNvPr>
          <p:cNvSpPr/>
          <p:nvPr/>
        </p:nvSpPr>
        <p:spPr>
          <a:xfrm>
            <a:off x="465726" y="849415"/>
            <a:ext cx="5392463" cy="45719"/>
          </a:xfrm>
          <a:prstGeom prst="rect">
            <a:avLst/>
          </a:prstGeom>
          <a:gradFill>
            <a:gsLst>
              <a:gs pos="100000">
                <a:srgbClr val="3D3783">
                  <a:lumMod val="99000"/>
                  <a:alpha val="65000"/>
                </a:srgbClr>
              </a:gs>
              <a:gs pos="0">
                <a:srgbClr val="1E3E77">
                  <a:alpha val="50000"/>
                </a:srgbClr>
              </a:gs>
            </a:gsLst>
            <a:lin ang="108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" name="Imagem 2" descr="Uma imagem com desenho&#10;&#10;Descrição gerada automaticamente">
            <a:extLst>
              <a:ext uri="{FF2B5EF4-FFF2-40B4-BE49-F238E27FC236}">
                <a16:creationId xmlns:a16="http://schemas.microsoft.com/office/drawing/2014/main" id="{9B2C4B04-E401-47FC-963B-A3ED85B783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572" y="6250067"/>
            <a:ext cx="1363448" cy="53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6892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465726" y="341584"/>
            <a:ext cx="549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Liberdade de ensino/pesquisa</a:t>
            </a:r>
          </a:p>
          <a:p>
            <a:endParaRPr lang="pt-BR" sz="3600" b="1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0"/>
              <a:ea typeface="Kozuka Mincho Pro H" panose="02020A00000000000000" pitchFamily="18" charset="-128"/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566057" y="1041996"/>
            <a:ext cx="10569964" cy="395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 fontAlgn="base"/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1200150" lvl="2" indent="-285750" fontAlgn="base">
              <a:buFont typeface="Wingdings" pitchFamily="2" charset="2"/>
              <a:buChar char="q"/>
            </a:pPr>
            <a:r>
              <a:rPr lang="pt-BR" sz="2000" b="1" dirty="0">
                <a:solidFill>
                  <a:srgbClr val="1E3E77"/>
                </a:solidFill>
                <a:latin typeface="+mj-lt"/>
              </a:rPr>
              <a:t> </a:t>
            </a:r>
            <a:r>
              <a:rPr lang="pt-BR" sz="2000" b="1" dirty="0">
                <a:solidFill>
                  <a:srgbClr val="1E3E77"/>
                </a:solidFill>
              </a:rPr>
              <a:t>RCL 39089/MS, Min. Luiz </a:t>
            </a:r>
            <a:r>
              <a:rPr lang="pt-BR" sz="2000" b="1" dirty="0" err="1">
                <a:solidFill>
                  <a:srgbClr val="1E3E77"/>
                </a:solidFill>
              </a:rPr>
              <a:t>Fux</a:t>
            </a:r>
            <a:r>
              <a:rPr lang="pt-BR" sz="2000" b="1" dirty="0">
                <a:solidFill>
                  <a:srgbClr val="1E3E77"/>
                </a:solidFill>
              </a:rPr>
              <a:t>, acórdão de 25 de maio de 2020  - Caso Curso “Golpe de Estado de 2016”/UEMS</a:t>
            </a:r>
          </a:p>
          <a:p>
            <a:pPr lvl="4" fontAlgn="base"/>
            <a:endParaRPr lang="pt-BR" sz="22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1657350" lvl="3" indent="-285750" fontAlgn="base">
              <a:buFont typeface="Wingdings" pitchFamily="2" charset="2"/>
              <a:buChar char="§"/>
            </a:pPr>
            <a:r>
              <a:rPr lang="pt-BR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Decisão do STF determina suspensão dos efeitos de atos judiciais e administrativos que tenham ordenado, entre outros,</a:t>
            </a:r>
            <a:r>
              <a:rPr lang="pt-BR" sz="22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“a interrupção de aulas, debates ou manifestações de docentes e discentes universitários”, além de atos que visassem o </a:t>
            </a:r>
            <a:r>
              <a:rPr lang="pt-BR" sz="2200" b="1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embaraçamento</a:t>
            </a:r>
            <a:r>
              <a:rPr lang="pt-BR" sz="22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da “ manifestação livre de ideias e divulgação do pensamento nos ambientes universitários ou em equipamentos sob a administração de universidades públicas e privadas e serventes a seus fins e desempenhos”.</a:t>
            </a:r>
          </a:p>
          <a:p>
            <a:pPr marL="1657350" lvl="3" indent="-285750" fontAlgn="base">
              <a:buFont typeface="Wingdings" pitchFamily="2" charset="2"/>
              <a:buChar char="§"/>
            </a:pPr>
            <a:endParaRPr lang="pt-BR" sz="15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Geneva" charset="-128"/>
              <a:cs typeface="Arial" pitchFamily="34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1" y="6473009"/>
            <a:ext cx="9530566" cy="86813"/>
          </a:xfrm>
          <a:prstGeom prst="rect">
            <a:avLst/>
          </a:prstGeom>
          <a:gradFill>
            <a:gsLst>
              <a:gs pos="100000">
                <a:srgbClr val="3D3783">
                  <a:lumMod val="99000"/>
                  <a:alpha val="65000"/>
                </a:srgbClr>
              </a:gs>
              <a:gs pos="0">
                <a:srgbClr val="1E3E77">
                  <a:alpha val="50000"/>
                </a:srgbClr>
              </a:gs>
            </a:gsLst>
            <a:lin ang="108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9" name="Imagem 8" descr="Uma imagem com desenho&#10;&#10;Descrição gerada automaticamente">
            <a:extLst>
              <a:ext uri="{FF2B5EF4-FFF2-40B4-BE49-F238E27FC236}">
                <a16:creationId xmlns:a16="http://schemas.microsoft.com/office/drawing/2014/main" id="{58615A3C-3F0F-43C7-8849-1B54AD09A96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31" r="22080" b="32486"/>
          <a:stretch/>
        </p:blipFill>
        <p:spPr>
          <a:xfrm>
            <a:off x="11378025" y="6250067"/>
            <a:ext cx="641910" cy="532696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924C0CEB-3A44-42D8-AAF3-2F8F93F0CA9C}"/>
              </a:ext>
            </a:extLst>
          </p:cNvPr>
          <p:cNvSpPr/>
          <p:nvPr/>
        </p:nvSpPr>
        <p:spPr>
          <a:xfrm>
            <a:off x="465726" y="849415"/>
            <a:ext cx="5492622" cy="54937"/>
          </a:xfrm>
          <a:prstGeom prst="rect">
            <a:avLst/>
          </a:prstGeom>
          <a:gradFill>
            <a:gsLst>
              <a:gs pos="100000">
                <a:srgbClr val="3D3783">
                  <a:lumMod val="99000"/>
                  <a:alpha val="65000"/>
                </a:srgbClr>
              </a:gs>
              <a:gs pos="0">
                <a:srgbClr val="1E3E77">
                  <a:alpha val="50000"/>
                </a:srgbClr>
              </a:gs>
            </a:gsLst>
            <a:lin ang="108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" name="Imagem 2" descr="Uma imagem com desenho&#10;&#10;Descrição gerada automaticamente">
            <a:extLst>
              <a:ext uri="{FF2B5EF4-FFF2-40B4-BE49-F238E27FC236}">
                <a16:creationId xmlns:a16="http://schemas.microsoft.com/office/drawing/2014/main" id="{9B2C4B04-E401-47FC-963B-A3ED85B783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572" y="6250067"/>
            <a:ext cx="1363448" cy="53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7242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465726" y="341584"/>
            <a:ext cx="5492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Fontes adicionais</a:t>
            </a:r>
          </a:p>
          <a:p>
            <a:endParaRPr lang="pt-BR" sz="3600" b="1" dirty="0">
              <a:solidFill>
                <a:schemeClr val="bg2">
                  <a:lumMod val="50000"/>
                </a:schemeClr>
              </a:solidFill>
              <a:latin typeface="Montserrat" panose="00000500000000000000" pitchFamily="2" charset="0"/>
              <a:ea typeface="Kozuka Mincho Pro H" panose="02020A00000000000000" pitchFamily="18" charset="-128"/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242005" y="1357247"/>
            <a:ext cx="1113602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 fontAlgn="base"/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1200150" lvl="2" indent="-285750" fontAlgn="base">
              <a:buFont typeface="Wingdings" pitchFamily="2" charset="2"/>
              <a:buChar char="q"/>
            </a:pPr>
            <a:r>
              <a:rPr lang="pt-BR" sz="2000" b="1" dirty="0">
                <a:solidFill>
                  <a:srgbClr val="1E3E77"/>
                </a:solidFill>
                <a:latin typeface="+mj-lt"/>
              </a:rPr>
              <a:t>Considerações sobre a proteção do direito à imagem na internet. RIL Brasília a. 54 </a:t>
            </a:r>
            <a:r>
              <a:rPr lang="pt-BR" sz="2000" b="1" dirty="0" err="1">
                <a:solidFill>
                  <a:srgbClr val="1E3E77"/>
                </a:solidFill>
                <a:latin typeface="+mj-lt"/>
              </a:rPr>
              <a:t>n</a:t>
            </a:r>
            <a:r>
              <a:rPr lang="pt-BR" sz="2000" b="1" dirty="0">
                <a:solidFill>
                  <a:srgbClr val="1E3E77"/>
                </a:solidFill>
                <a:latin typeface="+mj-lt"/>
              </a:rPr>
              <a:t>. 213 jan../mar. 2017 p. 173-198 </a:t>
            </a:r>
            <a:r>
              <a:rPr lang="pt-BR" sz="2000" dirty="0">
                <a:hlinkClick r:id="rId3"/>
              </a:rPr>
              <a:t>https://www12.senado.leg.br/ril/edicoes/54/213/ril_v54_n213_p173.pdf</a:t>
            </a:r>
            <a:endParaRPr lang="pt-BR" sz="2000" dirty="0"/>
          </a:p>
          <a:p>
            <a:pPr marL="1200150" lvl="2" indent="-285750" fontAlgn="base">
              <a:buFont typeface="Wingdings" pitchFamily="2" charset="2"/>
              <a:buChar char="q"/>
            </a:pPr>
            <a:endParaRPr lang="pt-BR" sz="2000" b="1" dirty="0">
              <a:solidFill>
                <a:srgbClr val="1E3E77"/>
              </a:solidFill>
              <a:latin typeface="+mj-lt"/>
            </a:endParaRPr>
          </a:p>
          <a:p>
            <a:pPr marL="1200150" lvl="2" indent="-285750" fontAlgn="base">
              <a:buFont typeface="Wingdings" pitchFamily="2" charset="2"/>
              <a:buChar char="q"/>
            </a:pPr>
            <a:r>
              <a:rPr lang="pt-BR" sz="2000" b="1" dirty="0">
                <a:solidFill>
                  <a:srgbClr val="1E3E77"/>
                </a:solidFill>
                <a:latin typeface="+mj-lt"/>
              </a:rPr>
              <a:t>ARTIGO QUINTO– DIREITO AUTORAL </a:t>
            </a:r>
            <a:r>
              <a:rPr lang="pt-BR" sz="2000" dirty="0">
                <a:hlinkClick r:id="rId4"/>
              </a:rPr>
              <a:t>https://www.politize.com.br/artigo-5/direito-autoral/#:~:text=%E2%80%9CAos%20autores%20pertence%20o%20direito,tempo%20que%20a%20lei%20fixar%E2%80%9D</a:t>
            </a:r>
            <a:endParaRPr lang="pt-BR" sz="2000" dirty="0"/>
          </a:p>
          <a:p>
            <a:pPr marL="1200150" lvl="2" indent="-285750" fontAlgn="base">
              <a:buFont typeface="Wingdings" pitchFamily="2" charset="2"/>
              <a:buChar char="q"/>
            </a:pPr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1200150" lvl="2" indent="-285750" fontAlgn="base">
              <a:buFont typeface="Wingdings" pitchFamily="2" charset="2"/>
              <a:buChar char="q"/>
            </a:pPr>
            <a:r>
              <a:rPr lang="pt-B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Direitos Autorais e Produção de Material Didático - Integração Docente UFMG </a:t>
            </a:r>
            <a:r>
              <a:rPr lang="pt-BR" sz="2000" dirty="0">
                <a:hlinkClick r:id="rId5"/>
              </a:rPr>
              <a:t>https://www.youtube.com/watch?v=ohBwRMJ_Oho</a:t>
            </a:r>
            <a:endParaRPr lang="pt-BR" sz="2000" dirty="0"/>
          </a:p>
          <a:p>
            <a:pPr marL="1200150" lvl="2" indent="-285750" fontAlgn="base">
              <a:buFont typeface="Wingdings" pitchFamily="2" charset="2"/>
              <a:buChar char="q"/>
            </a:pPr>
            <a:endParaRPr lang="pt-BR" sz="2000" dirty="0"/>
          </a:p>
          <a:p>
            <a:pPr marL="1200150" lvl="2" indent="-285750" fontAlgn="base">
              <a:buFont typeface="Wingdings" pitchFamily="2" charset="2"/>
              <a:buChar char="q"/>
            </a:pPr>
            <a:r>
              <a:rPr lang="pt-BR" sz="2000" dirty="0">
                <a:hlinkClick r:id="rId6"/>
              </a:rPr>
              <a:t>https://eventos.set.edu.br/index.php/sempesq/article/viewFile/4520/1902</a:t>
            </a:r>
            <a:endParaRPr lang="pt-BR" sz="2000" dirty="0"/>
          </a:p>
          <a:p>
            <a:pPr marL="1200150" lvl="2" indent="-285750" fontAlgn="base">
              <a:buFont typeface="Wingdings" pitchFamily="2" charset="2"/>
              <a:buChar char="q"/>
            </a:pPr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1200150" lvl="2" indent="-285750" fontAlgn="base">
              <a:buFont typeface="Wingdings" pitchFamily="2" charset="2"/>
              <a:buChar char="q"/>
            </a:pPr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1200150" lvl="2" indent="-285750" fontAlgn="base">
              <a:buFont typeface="Wingdings" pitchFamily="2" charset="2"/>
              <a:buChar char="q"/>
            </a:pPr>
            <a:endParaRPr lang="pt-B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1" y="6473009"/>
            <a:ext cx="9530566" cy="86813"/>
          </a:xfrm>
          <a:prstGeom prst="rect">
            <a:avLst/>
          </a:prstGeom>
          <a:gradFill>
            <a:gsLst>
              <a:gs pos="100000">
                <a:srgbClr val="3D3783">
                  <a:lumMod val="99000"/>
                  <a:alpha val="65000"/>
                </a:srgbClr>
              </a:gs>
              <a:gs pos="0">
                <a:srgbClr val="1E3E77">
                  <a:alpha val="50000"/>
                </a:srgbClr>
              </a:gs>
            </a:gsLst>
            <a:lin ang="108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9" name="Imagem 8" descr="Uma imagem com desenho&#10;&#10;Descrição gerada automaticamente">
            <a:extLst>
              <a:ext uri="{FF2B5EF4-FFF2-40B4-BE49-F238E27FC236}">
                <a16:creationId xmlns:a16="http://schemas.microsoft.com/office/drawing/2014/main" id="{58615A3C-3F0F-43C7-8849-1B54AD09A96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31" r="22080" b="32486"/>
          <a:stretch/>
        </p:blipFill>
        <p:spPr>
          <a:xfrm>
            <a:off x="11378025" y="6250067"/>
            <a:ext cx="641910" cy="532696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924C0CEB-3A44-42D8-AAF3-2F8F93F0CA9C}"/>
              </a:ext>
            </a:extLst>
          </p:cNvPr>
          <p:cNvSpPr/>
          <p:nvPr/>
        </p:nvSpPr>
        <p:spPr>
          <a:xfrm>
            <a:off x="465726" y="849415"/>
            <a:ext cx="4855949" cy="53724"/>
          </a:xfrm>
          <a:prstGeom prst="rect">
            <a:avLst/>
          </a:prstGeom>
          <a:gradFill>
            <a:gsLst>
              <a:gs pos="100000">
                <a:srgbClr val="3D3783">
                  <a:lumMod val="99000"/>
                  <a:alpha val="65000"/>
                </a:srgbClr>
              </a:gs>
              <a:gs pos="0">
                <a:srgbClr val="1E3E77">
                  <a:alpha val="50000"/>
                </a:srgbClr>
              </a:gs>
            </a:gsLst>
            <a:lin ang="108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" name="Imagem 2" descr="Uma imagem com desenho&#10;&#10;Descrição gerada automaticamente">
            <a:extLst>
              <a:ext uri="{FF2B5EF4-FFF2-40B4-BE49-F238E27FC236}">
                <a16:creationId xmlns:a16="http://schemas.microsoft.com/office/drawing/2014/main" id="{9B2C4B04-E401-47FC-963B-A3ED85B783E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572" y="6250067"/>
            <a:ext cx="1363448" cy="53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4457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3092</TotalTime>
  <Words>1953</Words>
  <Application>Microsoft Macintosh PowerPoint</Application>
  <PresentationFormat>Widescreen</PresentationFormat>
  <Paragraphs>150</Paragraphs>
  <Slides>16</Slides>
  <Notes>16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Montserrat</vt:lpstr>
      <vt:lpstr>Verdana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Wagner Marinho de Andrade Junior</dc:creator>
  <cp:lastModifiedBy>Microsoft Office User</cp:lastModifiedBy>
  <cp:revision>94</cp:revision>
  <dcterms:created xsi:type="dcterms:W3CDTF">2017-01-16T17:18:52Z</dcterms:created>
  <dcterms:modified xsi:type="dcterms:W3CDTF">2020-08-10T18:39:32Z</dcterms:modified>
</cp:coreProperties>
</file>