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4/23/2020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ESTRUTURA NOMINAL DO INGLÊS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Professora Gabriela Vieira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1233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QUE É UMA ESTRUTURA NOMINAL?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É uma estrutura formada por </a:t>
            </a:r>
            <a:r>
              <a:rPr lang="pt-BR" u="sng" dirty="0" smtClean="0">
                <a:solidFill>
                  <a:schemeClr val="accent1"/>
                </a:solidFill>
              </a:rPr>
              <a:t>substantivo</a:t>
            </a:r>
            <a:r>
              <a:rPr lang="pt-BR" dirty="0" smtClean="0"/>
              <a:t> + palavras que possam modifica-lo.</a:t>
            </a:r>
          </a:p>
          <a:p>
            <a:endParaRPr lang="pt-BR" dirty="0"/>
          </a:p>
          <a:p>
            <a:r>
              <a:rPr lang="pt-BR" dirty="0" smtClean="0"/>
              <a:t>Esse substantivo é a </a:t>
            </a:r>
            <a:r>
              <a:rPr lang="pt-BR" u="sng" dirty="0" smtClean="0">
                <a:solidFill>
                  <a:schemeClr val="accent1"/>
                </a:solidFill>
              </a:rPr>
              <a:t>palavra mais importante</a:t>
            </a:r>
            <a:r>
              <a:rPr lang="pt-BR" dirty="0" smtClean="0"/>
              <a:t> da estrutura nominal.</a:t>
            </a:r>
          </a:p>
          <a:p>
            <a:endParaRPr lang="pt-BR" dirty="0"/>
          </a:p>
          <a:p>
            <a:endParaRPr lang="pt-BR" dirty="0" smtClean="0"/>
          </a:p>
          <a:p>
            <a:pPr lvl="1"/>
            <a:r>
              <a:rPr lang="pt-BR" sz="2000" dirty="0" smtClean="0"/>
              <a:t>Portanto, o substantivo é o </a:t>
            </a:r>
            <a:r>
              <a:rPr lang="pt-BR" sz="2000" u="sng" dirty="0" smtClean="0">
                <a:solidFill>
                  <a:schemeClr val="accent1"/>
                </a:solidFill>
              </a:rPr>
              <a:t>NÚCLEO</a:t>
            </a:r>
            <a:r>
              <a:rPr lang="pt-BR" sz="2000" dirty="0" smtClean="0">
                <a:solidFill>
                  <a:schemeClr val="accent1"/>
                </a:solidFill>
              </a:rPr>
              <a:t> </a:t>
            </a:r>
            <a:r>
              <a:rPr lang="pt-BR" sz="2000" dirty="0" smtClean="0"/>
              <a:t>da estrutura nominal.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226477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QUE É UMA ESTRUTURA NOMINAL?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3082834"/>
            <a:ext cx="8596668" cy="2984654"/>
          </a:xfrm>
        </p:spPr>
        <p:txBody>
          <a:bodyPr/>
          <a:lstStyle/>
          <a:p>
            <a:pPr algn="ctr"/>
            <a:r>
              <a:rPr lang="pt-BR" sz="2400" dirty="0"/>
              <a:t>E</a:t>
            </a:r>
            <a:r>
              <a:rPr lang="pt-BR" sz="2400" dirty="0" smtClean="0"/>
              <a:t>strutura nominal = </a:t>
            </a:r>
            <a:r>
              <a:rPr lang="pt-BR" sz="2400" u="sng" dirty="0" smtClean="0">
                <a:solidFill>
                  <a:schemeClr val="accent1"/>
                </a:solidFill>
              </a:rPr>
              <a:t>substantivo (núcleo) </a:t>
            </a:r>
            <a:r>
              <a:rPr lang="pt-BR" sz="2400" dirty="0" smtClean="0"/>
              <a:t>+ modificadores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3982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QUE SÃO ESSES MODIFICADORES?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2090057"/>
            <a:ext cx="8596668" cy="3977431"/>
          </a:xfrm>
        </p:spPr>
        <p:txBody>
          <a:bodyPr/>
          <a:lstStyle/>
          <a:p>
            <a:r>
              <a:rPr lang="pt-BR" dirty="0" smtClean="0"/>
              <a:t>Como o próprio nome indica, são palavras que tem a </a:t>
            </a:r>
            <a:r>
              <a:rPr lang="pt-BR" u="sng" dirty="0" smtClean="0">
                <a:solidFill>
                  <a:schemeClr val="accent1"/>
                </a:solidFill>
              </a:rPr>
              <a:t>função de modificar</a:t>
            </a:r>
            <a:r>
              <a:rPr lang="pt-BR" dirty="0" smtClean="0"/>
              <a:t> o núcleo.</a:t>
            </a:r>
          </a:p>
          <a:p>
            <a:endParaRPr lang="pt-BR" dirty="0" smtClean="0"/>
          </a:p>
          <a:p>
            <a:r>
              <a:rPr lang="pt-BR" dirty="0" smtClean="0"/>
              <a:t>Esses modificadores podem ser:</a:t>
            </a:r>
          </a:p>
          <a:p>
            <a:pPr lvl="1"/>
            <a:r>
              <a:rPr lang="pt-BR" dirty="0" smtClean="0"/>
              <a:t>Artigos (a, </a:t>
            </a:r>
            <a:r>
              <a:rPr lang="pt-BR" dirty="0" err="1" smtClean="0"/>
              <a:t>an</a:t>
            </a:r>
            <a:r>
              <a:rPr lang="pt-BR" dirty="0" smtClean="0"/>
              <a:t>, </a:t>
            </a:r>
            <a:r>
              <a:rPr lang="pt-BR" dirty="0" err="1" smtClean="0"/>
              <a:t>the</a:t>
            </a:r>
            <a:r>
              <a:rPr lang="pt-BR" dirty="0" smtClean="0"/>
              <a:t>)</a:t>
            </a:r>
          </a:p>
          <a:p>
            <a:pPr lvl="1"/>
            <a:r>
              <a:rPr lang="pt-BR" dirty="0" smtClean="0"/>
              <a:t>Numerais (</a:t>
            </a:r>
            <a:r>
              <a:rPr lang="pt-BR" dirty="0" err="1" smtClean="0"/>
              <a:t>one</a:t>
            </a:r>
            <a:r>
              <a:rPr lang="pt-BR" dirty="0" smtClean="0"/>
              <a:t>, </a:t>
            </a:r>
            <a:r>
              <a:rPr lang="pt-BR" dirty="0" err="1" smtClean="0"/>
              <a:t>two</a:t>
            </a:r>
            <a:r>
              <a:rPr lang="pt-BR" dirty="0" smtClean="0"/>
              <a:t>, </a:t>
            </a:r>
            <a:r>
              <a:rPr lang="pt-BR" dirty="0" err="1" smtClean="0"/>
              <a:t>first</a:t>
            </a:r>
            <a:r>
              <a:rPr lang="pt-BR" dirty="0" smtClean="0"/>
              <a:t>, </a:t>
            </a:r>
            <a:r>
              <a:rPr lang="pt-BR" dirty="0" err="1" smtClean="0"/>
              <a:t>second</a:t>
            </a:r>
            <a:r>
              <a:rPr lang="pt-BR" dirty="0" smtClean="0"/>
              <a:t> </a:t>
            </a:r>
            <a:r>
              <a:rPr lang="pt-BR" dirty="0" err="1" smtClean="0"/>
              <a:t>etc</a:t>
            </a:r>
            <a:r>
              <a:rPr lang="pt-BR" dirty="0" smtClean="0"/>
              <a:t>)</a:t>
            </a:r>
          </a:p>
          <a:p>
            <a:pPr lvl="1"/>
            <a:r>
              <a:rPr lang="pt-BR" dirty="0" smtClean="0"/>
              <a:t>Pronomes (</a:t>
            </a:r>
            <a:r>
              <a:rPr lang="pt-BR" dirty="0" err="1" smtClean="0"/>
              <a:t>my</a:t>
            </a:r>
            <a:r>
              <a:rPr lang="pt-BR" dirty="0" smtClean="0"/>
              <a:t>, </a:t>
            </a:r>
            <a:r>
              <a:rPr lang="pt-BR" dirty="0" err="1" smtClean="0"/>
              <a:t>this</a:t>
            </a:r>
            <a:r>
              <a:rPr lang="pt-BR" dirty="0" smtClean="0"/>
              <a:t> </a:t>
            </a:r>
            <a:r>
              <a:rPr lang="pt-BR" dirty="0" err="1" smtClean="0"/>
              <a:t>etc</a:t>
            </a:r>
            <a:r>
              <a:rPr lang="pt-BR" dirty="0" smtClean="0"/>
              <a:t>)</a:t>
            </a:r>
          </a:p>
          <a:p>
            <a:pPr lvl="1"/>
            <a:r>
              <a:rPr lang="pt-BR" dirty="0" smtClean="0"/>
              <a:t>Adjetivos</a:t>
            </a:r>
          </a:p>
          <a:p>
            <a:pPr lvl="1"/>
            <a:r>
              <a:rPr lang="pt-BR" dirty="0" smtClean="0"/>
              <a:t>Substantivos </a:t>
            </a:r>
          </a:p>
          <a:p>
            <a:pPr lvl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63573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ESTRUTURA NOMINAL: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2090057"/>
            <a:ext cx="8596668" cy="3977431"/>
          </a:xfrm>
        </p:spPr>
        <p:txBody>
          <a:bodyPr/>
          <a:lstStyle/>
          <a:p>
            <a:r>
              <a:rPr lang="pt-BR" dirty="0" smtClean="0"/>
              <a:t>Exemplo:</a:t>
            </a:r>
          </a:p>
          <a:p>
            <a:endParaRPr lang="pt-BR" dirty="0" smtClean="0"/>
          </a:p>
          <a:p>
            <a:pPr lvl="3"/>
            <a:r>
              <a:rPr lang="pt-BR" sz="1600" dirty="0" err="1" smtClean="0"/>
              <a:t>Dark</a:t>
            </a:r>
            <a:r>
              <a:rPr lang="pt-BR" sz="1600" dirty="0" smtClean="0"/>
              <a:t> </a:t>
            </a:r>
            <a:r>
              <a:rPr lang="pt-BR" sz="1600" u="sng" dirty="0"/>
              <a:t>c</a:t>
            </a:r>
            <a:r>
              <a:rPr lang="pt-BR" sz="1600" u="sng" dirty="0" smtClean="0"/>
              <a:t>hocolate</a:t>
            </a:r>
            <a:endParaRPr lang="pt-BR" sz="1600" u="sng" dirty="0"/>
          </a:p>
        </p:txBody>
      </p:sp>
      <p:cxnSp>
        <p:nvCxnSpPr>
          <p:cNvPr id="7" name="Conector de Seta Reta 6"/>
          <p:cNvCxnSpPr/>
          <p:nvPr/>
        </p:nvCxnSpPr>
        <p:spPr>
          <a:xfrm>
            <a:off x="3107680" y="3265714"/>
            <a:ext cx="548640" cy="4963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/>
          <p:cNvCxnSpPr>
            <a:endCxn id="15" idx="0"/>
          </p:cNvCxnSpPr>
          <p:nvPr/>
        </p:nvCxnSpPr>
        <p:spPr>
          <a:xfrm flipH="1">
            <a:off x="2142309" y="3304902"/>
            <a:ext cx="423575" cy="5122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3382000" y="3762103"/>
            <a:ext cx="1593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Núcleo (substantivo)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1528354" y="3817162"/>
            <a:ext cx="1227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Modificador (adjetivo)</a:t>
            </a:r>
          </a:p>
        </p:txBody>
      </p:sp>
    </p:spTree>
    <p:extLst>
      <p:ext uri="{BB962C8B-B14F-4D97-AF65-F5344CB8AC3E}">
        <p14:creationId xmlns:p14="http://schemas.microsoft.com/office/powerpoint/2010/main" val="77899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ESTRUTURA NOMINAL: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2090057"/>
            <a:ext cx="8596668" cy="3977431"/>
          </a:xfrm>
        </p:spPr>
        <p:txBody>
          <a:bodyPr/>
          <a:lstStyle/>
          <a:p>
            <a:r>
              <a:rPr lang="pt-BR" dirty="0" smtClean="0"/>
              <a:t>Exemplo:</a:t>
            </a:r>
          </a:p>
          <a:p>
            <a:endParaRPr lang="pt-BR" dirty="0" smtClean="0"/>
          </a:p>
          <a:p>
            <a:pPr lvl="3"/>
            <a:r>
              <a:rPr lang="pt-BR" sz="1600" dirty="0" err="1" smtClean="0"/>
              <a:t>Blood</a:t>
            </a:r>
            <a:r>
              <a:rPr lang="pt-BR" sz="1600" dirty="0" smtClean="0"/>
              <a:t> </a:t>
            </a:r>
            <a:r>
              <a:rPr lang="pt-BR" sz="1600" dirty="0" err="1"/>
              <a:t>p</a:t>
            </a:r>
            <a:r>
              <a:rPr lang="pt-BR" sz="1600" dirty="0" err="1" smtClean="0"/>
              <a:t>ressure</a:t>
            </a:r>
            <a:r>
              <a:rPr lang="pt-BR" sz="1600" dirty="0" smtClean="0"/>
              <a:t> </a:t>
            </a:r>
            <a:r>
              <a:rPr lang="pt-BR" sz="1600" u="sng" dirty="0" err="1"/>
              <a:t>l</a:t>
            </a:r>
            <a:r>
              <a:rPr lang="pt-BR" sz="1600" u="sng" dirty="0" err="1" smtClean="0"/>
              <a:t>evels</a:t>
            </a:r>
            <a:endParaRPr lang="pt-BR" sz="1600" u="sng" dirty="0"/>
          </a:p>
        </p:txBody>
      </p:sp>
      <p:cxnSp>
        <p:nvCxnSpPr>
          <p:cNvPr id="7" name="Conector de Seta Reta 6"/>
          <p:cNvCxnSpPr/>
          <p:nvPr/>
        </p:nvCxnSpPr>
        <p:spPr>
          <a:xfrm>
            <a:off x="3943062" y="3265714"/>
            <a:ext cx="548640" cy="4963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/>
          <p:cNvCxnSpPr>
            <a:endCxn id="15" idx="0"/>
          </p:cNvCxnSpPr>
          <p:nvPr/>
        </p:nvCxnSpPr>
        <p:spPr>
          <a:xfrm flipH="1">
            <a:off x="2142309" y="3304902"/>
            <a:ext cx="423575" cy="5122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3963624" y="3817162"/>
            <a:ext cx="1593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Núcleo (substantivo)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1528354" y="3817162"/>
            <a:ext cx="1227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Modificador </a:t>
            </a:r>
            <a:r>
              <a:rPr lang="pt-B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(substantivo)</a:t>
            </a:r>
            <a:endParaRPr lang="pt-B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5" name="Conector de Seta Reta 4"/>
          <p:cNvCxnSpPr/>
          <p:nvPr/>
        </p:nvCxnSpPr>
        <p:spPr>
          <a:xfrm>
            <a:off x="3317966" y="3265714"/>
            <a:ext cx="13063" cy="5514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/>
          <p:cNvSpPr txBox="1"/>
          <p:nvPr/>
        </p:nvSpPr>
        <p:spPr>
          <a:xfrm>
            <a:off x="2739457" y="3940272"/>
            <a:ext cx="129880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Modificador</a:t>
            </a:r>
          </a:p>
          <a:p>
            <a:r>
              <a:rPr lang="pt-B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(substantivo</a:t>
            </a: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9357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ESTRUTURA NOMINAL: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2090057"/>
            <a:ext cx="8596668" cy="3977431"/>
          </a:xfrm>
        </p:spPr>
        <p:txBody>
          <a:bodyPr/>
          <a:lstStyle/>
          <a:p>
            <a:r>
              <a:rPr lang="pt-BR" dirty="0" smtClean="0"/>
              <a:t>Exemplo:</a:t>
            </a:r>
          </a:p>
          <a:p>
            <a:endParaRPr lang="pt-BR" dirty="0" smtClean="0"/>
          </a:p>
          <a:p>
            <a:pPr lvl="3"/>
            <a:r>
              <a:rPr lang="pt-BR" sz="1600" dirty="0" smtClean="0"/>
              <a:t>The </a:t>
            </a:r>
            <a:r>
              <a:rPr lang="pt-BR" sz="1600" dirty="0" err="1" smtClean="0"/>
              <a:t>sodium</a:t>
            </a:r>
            <a:r>
              <a:rPr lang="pt-BR" sz="1600" dirty="0"/>
              <a:t> </a:t>
            </a:r>
            <a:r>
              <a:rPr lang="pt-BR" sz="1600" u="sng" dirty="0" err="1" smtClean="0"/>
              <a:t>content</a:t>
            </a:r>
            <a:endParaRPr lang="pt-BR" sz="1600" u="sng" dirty="0"/>
          </a:p>
        </p:txBody>
      </p:sp>
      <p:cxnSp>
        <p:nvCxnSpPr>
          <p:cNvPr id="7" name="Conector de Seta Reta 6"/>
          <p:cNvCxnSpPr/>
          <p:nvPr/>
        </p:nvCxnSpPr>
        <p:spPr>
          <a:xfrm>
            <a:off x="3943062" y="3265714"/>
            <a:ext cx="548640" cy="4963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/>
          <p:cNvCxnSpPr>
            <a:endCxn id="15" idx="0"/>
          </p:cNvCxnSpPr>
          <p:nvPr/>
        </p:nvCxnSpPr>
        <p:spPr>
          <a:xfrm flipH="1">
            <a:off x="2142309" y="3304902"/>
            <a:ext cx="423575" cy="5122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4083111" y="3817162"/>
            <a:ext cx="1593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Núcleo (substantivo)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1528354" y="3817162"/>
            <a:ext cx="122790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Modificador </a:t>
            </a:r>
            <a:r>
              <a:rPr lang="pt-B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(artigo definido)</a:t>
            </a:r>
            <a:endParaRPr lang="pt-B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5" name="Conector de Seta Reta 4"/>
          <p:cNvCxnSpPr/>
          <p:nvPr/>
        </p:nvCxnSpPr>
        <p:spPr>
          <a:xfrm>
            <a:off x="3317966" y="3265714"/>
            <a:ext cx="13063" cy="5514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/>
          <p:cNvSpPr txBox="1"/>
          <p:nvPr/>
        </p:nvSpPr>
        <p:spPr>
          <a:xfrm>
            <a:off x="2739457" y="3940272"/>
            <a:ext cx="129880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Modificador</a:t>
            </a:r>
          </a:p>
          <a:p>
            <a:r>
              <a:rPr lang="pt-B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(substantivo</a:t>
            </a: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477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ESTRUTURA NOMINAL</a:t>
            </a:r>
            <a:r>
              <a:rPr lang="pt-BR" dirty="0" smtClean="0"/>
              <a:t>: NÚCLEO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2090057"/>
            <a:ext cx="8596668" cy="3977431"/>
          </a:xfrm>
        </p:spPr>
        <p:txBody>
          <a:bodyPr/>
          <a:lstStyle/>
          <a:p>
            <a:r>
              <a:rPr lang="pt-BR" dirty="0" smtClean="0"/>
              <a:t>Exemplos:</a:t>
            </a:r>
            <a:endParaRPr lang="pt-BR" dirty="0" smtClean="0"/>
          </a:p>
          <a:p>
            <a:endParaRPr lang="pt-BR" dirty="0" smtClean="0"/>
          </a:p>
          <a:p>
            <a:pPr lvl="3"/>
            <a:endParaRPr lang="pt-BR" sz="1600" dirty="0" smtClean="0"/>
          </a:p>
          <a:p>
            <a:pPr lvl="3"/>
            <a:r>
              <a:rPr lang="pt-BR" sz="1600" dirty="0" err="1"/>
              <a:t>Dark</a:t>
            </a:r>
            <a:r>
              <a:rPr lang="pt-BR" sz="1600" dirty="0"/>
              <a:t> </a:t>
            </a:r>
            <a:r>
              <a:rPr lang="pt-BR" sz="1600" u="sng" dirty="0" smtClean="0"/>
              <a:t>chocolate</a:t>
            </a:r>
          </a:p>
          <a:p>
            <a:pPr lvl="3"/>
            <a:r>
              <a:rPr lang="pt-BR" sz="1600" dirty="0" err="1"/>
              <a:t>Blood</a:t>
            </a:r>
            <a:r>
              <a:rPr lang="pt-BR" sz="1600" dirty="0"/>
              <a:t> </a:t>
            </a:r>
            <a:r>
              <a:rPr lang="pt-BR" sz="1600" dirty="0" err="1"/>
              <a:t>pressure</a:t>
            </a:r>
            <a:r>
              <a:rPr lang="pt-BR" sz="1600" dirty="0"/>
              <a:t> </a:t>
            </a:r>
            <a:r>
              <a:rPr lang="pt-BR" sz="1600" u="sng" dirty="0" err="1"/>
              <a:t>levels</a:t>
            </a:r>
            <a:endParaRPr lang="pt-BR" sz="1600" dirty="0" smtClean="0"/>
          </a:p>
          <a:p>
            <a:pPr lvl="3"/>
            <a:r>
              <a:rPr lang="pt-BR" sz="1600" dirty="0" smtClean="0"/>
              <a:t>The </a:t>
            </a:r>
            <a:r>
              <a:rPr lang="pt-BR" sz="1600" dirty="0" err="1" smtClean="0"/>
              <a:t>sodium</a:t>
            </a:r>
            <a:r>
              <a:rPr lang="pt-BR" sz="1600" dirty="0"/>
              <a:t> </a:t>
            </a:r>
            <a:r>
              <a:rPr lang="pt-BR" sz="1600" u="sng" dirty="0" err="1" smtClean="0"/>
              <a:t>content</a:t>
            </a:r>
            <a:endParaRPr lang="pt-BR" sz="1600" u="sng" dirty="0"/>
          </a:p>
        </p:txBody>
      </p:sp>
    </p:spTree>
    <p:extLst>
      <p:ext uri="{BB962C8B-B14F-4D97-AF65-F5344CB8AC3E}">
        <p14:creationId xmlns:p14="http://schemas.microsoft.com/office/powerpoint/2010/main" val="250128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ESTRUTURA NOMINAL</a:t>
            </a:r>
            <a:r>
              <a:rPr lang="pt-BR" dirty="0" smtClean="0"/>
              <a:t>: NÚCLEO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2090057"/>
            <a:ext cx="8596668" cy="3977431"/>
          </a:xfrm>
        </p:spPr>
        <p:txBody>
          <a:bodyPr/>
          <a:lstStyle/>
          <a:p>
            <a:r>
              <a:rPr lang="pt-BR" dirty="0" smtClean="0"/>
              <a:t>Exemplos:</a:t>
            </a:r>
            <a:endParaRPr lang="pt-BR" dirty="0" smtClean="0"/>
          </a:p>
          <a:p>
            <a:endParaRPr lang="pt-BR" dirty="0" smtClean="0"/>
          </a:p>
          <a:p>
            <a:pPr lvl="3"/>
            <a:endParaRPr lang="pt-BR" sz="1600" dirty="0" smtClean="0"/>
          </a:p>
          <a:p>
            <a:pPr lvl="3"/>
            <a:r>
              <a:rPr lang="pt-BR" sz="1600" dirty="0" err="1"/>
              <a:t>Dark</a:t>
            </a:r>
            <a:r>
              <a:rPr lang="pt-BR" sz="1600" dirty="0"/>
              <a:t> </a:t>
            </a:r>
            <a:r>
              <a:rPr lang="pt-BR" sz="1600" u="sng" dirty="0" smtClean="0"/>
              <a:t>chocolate</a:t>
            </a:r>
          </a:p>
          <a:p>
            <a:pPr lvl="3"/>
            <a:r>
              <a:rPr lang="pt-BR" sz="1600" dirty="0" err="1"/>
              <a:t>Blood</a:t>
            </a:r>
            <a:r>
              <a:rPr lang="pt-BR" sz="1600" dirty="0"/>
              <a:t> </a:t>
            </a:r>
            <a:r>
              <a:rPr lang="pt-BR" sz="1600" dirty="0" err="1"/>
              <a:t>pressure</a:t>
            </a:r>
            <a:r>
              <a:rPr lang="pt-BR" sz="1600" dirty="0"/>
              <a:t> </a:t>
            </a:r>
            <a:r>
              <a:rPr lang="pt-BR" sz="1600" u="sng" dirty="0" err="1"/>
              <a:t>levels</a:t>
            </a:r>
            <a:endParaRPr lang="pt-BR" sz="1600" dirty="0" smtClean="0"/>
          </a:p>
          <a:p>
            <a:pPr lvl="3"/>
            <a:r>
              <a:rPr lang="pt-BR" sz="1600" dirty="0" smtClean="0"/>
              <a:t>The </a:t>
            </a:r>
            <a:r>
              <a:rPr lang="pt-BR" sz="1600" dirty="0" err="1" smtClean="0"/>
              <a:t>sodium</a:t>
            </a:r>
            <a:r>
              <a:rPr lang="pt-BR" sz="1600" dirty="0"/>
              <a:t> </a:t>
            </a:r>
            <a:r>
              <a:rPr lang="pt-BR" sz="1600" u="sng" dirty="0" smtClean="0"/>
              <a:t>contente</a:t>
            </a:r>
          </a:p>
          <a:p>
            <a:pPr lvl="3"/>
            <a:endParaRPr lang="pt-BR" sz="1600" u="sng" dirty="0" smtClean="0"/>
          </a:p>
          <a:p>
            <a:pPr lvl="3"/>
            <a:endParaRPr lang="pt-BR" sz="1600" u="sng" dirty="0" smtClean="0"/>
          </a:p>
          <a:p>
            <a:pPr lvl="3"/>
            <a:r>
              <a:rPr lang="pt-BR" sz="1800" dirty="0" smtClean="0"/>
              <a:t>Núcleo da estrutura nominal 		A última palavra da estrutura</a:t>
            </a:r>
            <a:endParaRPr lang="pt-BR" sz="1800" dirty="0"/>
          </a:p>
        </p:txBody>
      </p:sp>
      <p:cxnSp>
        <p:nvCxnSpPr>
          <p:cNvPr id="5" name="Conector de Seta Reta 4"/>
          <p:cNvCxnSpPr/>
          <p:nvPr/>
        </p:nvCxnSpPr>
        <p:spPr>
          <a:xfrm flipV="1">
            <a:off x="5406742" y="5303520"/>
            <a:ext cx="758927" cy="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788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ESTRUTURA NOMINAL</a:t>
            </a:r>
            <a:r>
              <a:rPr lang="pt-BR" dirty="0" smtClean="0"/>
              <a:t>: TRADUÇÃO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2090057"/>
            <a:ext cx="8596668" cy="3977431"/>
          </a:xfrm>
        </p:spPr>
        <p:txBody>
          <a:bodyPr/>
          <a:lstStyle/>
          <a:p>
            <a:r>
              <a:rPr lang="pt-BR" dirty="0" smtClean="0"/>
              <a:t>Exemplos:</a:t>
            </a:r>
            <a:endParaRPr lang="pt-BR" dirty="0" smtClean="0"/>
          </a:p>
          <a:p>
            <a:endParaRPr lang="pt-BR" dirty="0" smtClean="0"/>
          </a:p>
          <a:p>
            <a:pPr lvl="3"/>
            <a:endParaRPr lang="pt-BR" sz="1600" dirty="0" smtClean="0"/>
          </a:p>
          <a:p>
            <a:pPr lvl="3"/>
            <a:r>
              <a:rPr lang="pt-BR" sz="1600" dirty="0" err="1"/>
              <a:t>Dark</a:t>
            </a:r>
            <a:r>
              <a:rPr lang="pt-BR" sz="1600" dirty="0"/>
              <a:t> </a:t>
            </a:r>
            <a:r>
              <a:rPr lang="pt-BR" sz="1600" u="sng" dirty="0" smtClean="0"/>
              <a:t>chocolate</a:t>
            </a:r>
          </a:p>
          <a:p>
            <a:pPr lvl="3"/>
            <a:r>
              <a:rPr lang="pt-BR" sz="1600" dirty="0" err="1"/>
              <a:t>Blood</a:t>
            </a:r>
            <a:r>
              <a:rPr lang="pt-BR" sz="1600" dirty="0"/>
              <a:t> </a:t>
            </a:r>
            <a:r>
              <a:rPr lang="pt-BR" sz="1600" dirty="0" err="1"/>
              <a:t>pressure</a:t>
            </a:r>
            <a:r>
              <a:rPr lang="pt-BR" sz="1600" dirty="0"/>
              <a:t> </a:t>
            </a:r>
            <a:r>
              <a:rPr lang="pt-BR" sz="1600" u="sng" dirty="0" err="1"/>
              <a:t>levels</a:t>
            </a:r>
            <a:endParaRPr lang="pt-BR" sz="1600" dirty="0" smtClean="0"/>
          </a:p>
          <a:p>
            <a:pPr lvl="3"/>
            <a:r>
              <a:rPr lang="pt-BR" sz="1600" dirty="0" smtClean="0"/>
              <a:t>The </a:t>
            </a:r>
            <a:r>
              <a:rPr lang="pt-BR" sz="1600" dirty="0" err="1" smtClean="0"/>
              <a:t>sodium</a:t>
            </a:r>
            <a:r>
              <a:rPr lang="pt-BR" sz="1600" dirty="0"/>
              <a:t> </a:t>
            </a:r>
            <a:r>
              <a:rPr lang="pt-BR" sz="1600" u="sng" dirty="0" err="1" smtClean="0"/>
              <a:t>content</a:t>
            </a:r>
            <a:endParaRPr lang="pt-BR" sz="1600" u="sng" dirty="0"/>
          </a:p>
        </p:txBody>
      </p:sp>
    </p:spTree>
    <p:extLst>
      <p:ext uri="{BB962C8B-B14F-4D97-AF65-F5344CB8AC3E}">
        <p14:creationId xmlns:p14="http://schemas.microsoft.com/office/powerpoint/2010/main" val="40993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ESTRUTURA NOMINAL</a:t>
            </a:r>
            <a:r>
              <a:rPr lang="pt-BR" dirty="0" smtClean="0"/>
              <a:t>: TRADUÇÃO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2090057"/>
            <a:ext cx="8596668" cy="4336869"/>
          </a:xfrm>
        </p:spPr>
        <p:txBody>
          <a:bodyPr/>
          <a:lstStyle/>
          <a:p>
            <a:r>
              <a:rPr lang="pt-BR" dirty="0" smtClean="0"/>
              <a:t>Exemplos:</a:t>
            </a:r>
            <a:endParaRPr lang="pt-BR" dirty="0" smtClean="0"/>
          </a:p>
          <a:p>
            <a:pPr marL="1371600" lvl="3" indent="0">
              <a:buNone/>
            </a:pPr>
            <a:endParaRPr lang="pt-BR" sz="1600" dirty="0" smtClean="0"/>
          </a:p>
          <a:p>
            <a:pPr lvl="3"/>
            <a:r>
              <a:rPr lang="pt-BR" sz="1600" dirty="0" err="1"/>
              <a:t>Dark</a:t>
            </a:r>
            <a:r>
              <a:rPr lang="pt-BR" sz="1600" dirty="0"/>
              <a:t> </a:t>
            </a:r>
            <a:r>
              <a:rPr lang="pt-BR" sz="1600" u="sng" dirty="0" smtClean="0"/>
              <a:t>chocolate</a:t>
            </a:r>
            <a:r>
              <a:rPr lang="pt-BR" sz="1600" dirty="0" smtClean="0"/>
              <a:t> = </a:t>
            </a:r>
            <a:r>
              <a:rPr lang="pt-BR" sz="1600" dirty="0"/>
              <a:t>chocolate amargo</a:t>
            </a:r>
          </a:p>
          <a:p>
            <a:pPr lvl="3"/>
            <a:endParaRPr lang="pt-BR" sz="1600" u="sng" dirty="0" smtClean="0"/>
          </a:p>
          <a:p>
            <a:pPr lvl="3"/>
            <a:endParaRPr lang="pt-BR" sz="1600" dirty="0" smtClean="0"/>
          </a:p>
          <a:p>
            <a:pPr lvl="3"/>
            <a:r>
              <a:rPr lang="pt-BR" sz="1600" dirty="0" err="1" smtClean="0"/>
              <a:t>Blood</a:t>
            </a:r>
            <a:r>
              <a:rPr lang="pt-BR" sz="1600" dirty="0" smtClean="0"/>
              <a:t> </a:t>
            </a:r>
            <a:r>
              <a:rPr lang="pt-BR" sz="1600" dirty="0" err="1"/>
              <a:t>pressure</a:t>
            </a:r>
            <a:r>
              <a:rPr lang="pt-BR" sz="1600" dirty="0"/>
              <a:t> </a:t>
            </a:r>
            <a:r>
              <a:rPr lang="pt-BR" sz="1600" u="sng" dirty="0" err="1" smtClean="0"/>
              <a:t>levels</a:t>
            </a:r>
            <a:r>
              <a:rPr lang="pt-BR" sz="1600" dirty="0"/>
              <a:t> </a:t>
            </a:r>
            <a:r>
              <a:rPr lang="pt-BR" sz="1600" dirty="0" smtClean="0"/>
              <a:t>= níveis de pressão sanguínea</a:t>
            </a:r>
            <a:endParaRPr lang="pt-BR" sz="1600" dirty="0" smtClean="0"/>
          </a:p>
          <a:p>
            <a:pPr lvl="3"/>
            <a:endParaRPr lang="pt-BR" sz="1600" dirty="0" smtClean="0"/>
          </a:p>
          <a:p>
            <a:pPr lvl="3"/>
            <a:endParaRPr lang="pt-BR" sz="1600" dirty="0" smtClean="0"/>
          </a:p>
          <a:p>
            <a:pPr lvl="3"/>
            <a:r>
              <a:rPr lang="pt-BR" sz="1600" dirty="0" smtClean="0"/>
              <a:t>The </a:t>
            </a:r>
            <a:r>
              <a:rPr lang="pt-BR" sz="1600" dirty="0" err="1" smtClean="0"/>
              <a:t>sodium</a:t>
            </a:r>
            <a:r>
              <a:rPr lang="pt-BR" sz="1600" dirty="0"/>
              <a:t> </a:t>
            </a:r>
            <a:r>
              <a:rPr lang="pt-BR" sz="1600" u="sng" dirty="0" err="1" smtClean="0"/>
              <a:t>content</a:t>
            </a:r>
            <a:r>
              <a:rPr lang="pt-BR" sz="1600" dirty="0" smtClean="0"/>
              <a:t> = o conteúdo de sódio</a:t>
            </a:r>
            <a:endParaRPr lang="pt-BR" sz="1600" u="sng" dirty="0"/>
          </a:p>
        </p:txBody>
      </p:sp>
      <p:sp>
        <p:nvSpPr>
          <p:cNvPr id="11" name="Seta em Curva para Baixo 10"/>
          <p:cNvSpPr/>
          <p:nvPr/>
        </p:nvSpPr>
        <p:spPr>
          <a:xfrm rot="10800000">
            <a:off x="2508068" y="3216622"/>
            <a:ext cx="914400" cy="41801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2" name="Seta em Curva para Baixo 11"/>
          <p:cNvSpPr/>
          <p:nvPr/>
        </p:nvSpPr>
        <p:spPr>
          <a:xfrm rot="10800000">
            <a:off x="3313611" y="4343188"/>
            <a:ext cx="914400" cy="41801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3" name="Seta em Curva para Baixo 12"/>
          <p:cNvSpPr/>
          <p:nvPr/>
        </p:nvSpPr>
        <p:spPr>
          <a:xfrm rot="10800000">
            <a:off x="2399210" y="4349508"/>
            <a:ext cx="914400" cy="41801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4" name="Seta em Curva para Baixo 13"/>
          <p:cNvSpPr/>
          <p:nvPr/>
        </p:nvSpPr>
        <p:spPr>
          <a:xfrm rot="10800000">
            <a:off x="2960912" y="5469754"/>
            <a:ext cx="914400" cy="41801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58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ESTRUTURA NOMINAL</a:t>
            </a:r>
            <a:r>
              <a:rPr lang="pt-BR" dirty="0" smtClean="0"/>
              <a:t>: TRADUÇÃO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2090057"/>
            <a:ext cx="8596668" cy="4336869"/>
          </a:xfrm>
        </p:spPr>
        <p:txBody>
          <a:bodyPr/>
          <a:lstStyle/>
          <a:p>
            <a:r>
              <a:rPr lang="pt-BR" dirty="0" smtClean="0"/>
              <a:t>Exemplos:</a:t>
            </a:r>
            <a:endParaRPr lang="pt-BR" dirty="0" smtClean="0"/>
          </a:p>
          <a:p>
            <a:pPr marL="1371600" lvl="3" indent="0">
              <a:buNone/>
            </a:pPr>
            <a:endParaRPr lang="pt-BR" sz="1600" dirty="0" smtClean="0"/>
          </a:p>
          <a:p>
            <a:pPr lvl="3"/>
            <a:r>
              <a:rPr lang="pt-BR" sz="1600" dirty="0" err="1"/>
              <a:t>Dark</a:t>
            </a:r>
            <a:r>
              <a:rPr lang="pt-BR" sz="1600" dirty="0"/>
              <a:t> </a:t>
            </a:r>
            <a:r>
              <a:rPr lang="pt-BR" sz="1600" u="sng" dirty="0" smtClean="0"/>
              <a:t>chocolate</a:t>
            </a:r>
            <a:r>
              <a:rPr lang="pt-BR" sz="1600" dirty="0" smtClean="0"/>
              <a:t> = </a:t>
            </a:r>
            <a:r>
              <a:rPr lang="pt-BR" sz="1600" dirty="0"/>
              <a:t>chocolate amargo</a:t>
            </a:r>
          </a:p>
          <a:p>
            <a:pPr lvl="3"/>
            <a:endParaRPr lang="pt-BR" sz="1600" u="sng" dirty="0" smtClean="0"/>
          </a:p>
          <a:p>
            <a:pPr lvl="3"/>
            <a:endParaRPr lang="pt-BR" sz="1600" dirty="0" smtClean="0"/>
          </a:p>
          <a:p>
            <a:pPr lvl="3"/>
            <a:r>
              <a:rPr lang="pt-BR" sz="1600" dirty="0" err="1" smtClean="0"/>
              <a:t>Blood</a:t>
            </a:r>
            <a:r>
              <a:rPr lang="pt-BR" sz="1600" dirty="0" smtClean="0"/>
              <a:t> </a:t>
            </a:r>
            <a:r>
              <a:rPr lang="pt-BR" sz="1600" dirty="0" err="1"/>
              <a:t>pressure</a:t>
            </a:r>
            <a:r>
              <a:rPr lang="pt-BR" sz="1600" dirty="0"/>
              <a:t> </a:t>
            </a:r>
            <a:r>
              <a:rPr lang="pt-BR" sz="1600" u="sng" dirty="0" err="1" smtClean="0"/>
              <a:t>levels</a:t>
            </a:r>
            <a:r>
              <a:rPr lang="pt-BR" sz="1600" dirty="0"/>
              <a:t> </a:t>
            </a:r>
            <a:r>
              <a:rPr lang="pt-BR" sz="1600" dirty="0" smtClean="0"/>
              <a:t>= níveis de pressão sanguínea</a:t>
            </a:r>
            <a:endParaRPr lang="pt-BR" sz="1600" dirty="0" smtClean="0"/>
          </a:p>
          <a:p>
            <a:pPr lvl="3"/>
            <a:endParaRPr lang="pt-BR" sz="1600" dirty="0" smtClean="0"/>
          </a:p>
          <a:p>
            <a:pPr lvl="3"/>
            <a:endParaRPr lang="pt-BR" sz="1600" dirty="0" smtClean="0"/>
          </a:p>
          <a:p>
            <a:pPr lvl="3"/>
            <a:r>
              <a:rPr lang="pt-BR" sz="1600" dirty="0" smtClean="0"/>
              <a:t>The </a:t>
            </a:r>
            <a:r>
              <a:rPr lang="pt-BR" sz="1600" dirty="0" err="1" smtClean="0"/>
              <a:t>sodium</a:t>
            </a:r>
            <a:r>
              <a:rPr lang="pt-BR" sz="1600" dirty="0"/>
              <a:t> </a:t>
            </a:r>
            <a:r>
              <a:rPr lang="pt-BR" sz="1600" u="sng" dirty="0" err="1" smtClean="0"/>
              <a:t>content</a:t>
            </a:r>
            <a:r>
              <a:rPr lang="pt-BR" sz="1600" dirty="0" smtClean="0"/>
              <a:t> = o conteúdo de sódio</a:t>
            </a:r>
            <a:endParaRPr lang="pt-BR" sz="1600" u="sng" dirty="0"/>
          </a:p>
        </p:txBody>
      </p:sp>
      <p:sp>
        <p:nvSpPr>
          <p:cNvPr id="11" name="Seta em Curva para Baixo 10"/>
          <p:cNvSpPr/>
          <p:nvPr/>
        </p:nvSpPr>
        <p:spPr>
          <a:xfrm rot="10800000">
            <a:off x="2508068" y="3216622"/>
            <a:ext cx="914400" cy="41801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2" name="Seta em Curva para Baixo 11"/>
          <p:cNvSpPr/>
          <p:nvPr/>
        </p:nvSpPr>
        <p:spPr>
          <a:xfrm rot="10800000">
            <a:off x="3313611" y="4343188"/>
            <a:ext cx="914400" cy="41801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3" name="Seta em Curva para Baixo 12"/>
          <p:cNvSpPr/>
          <p:nvPr/>
        </p:nvSpPr>
        <p:spPr>
          <a:xfrm rot="10800000">
            <a:off x="2399210" y="4349508"/>
            <a:ext cx="914400" cy="41801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4" name="Seta em Curva para Baixo 13"/>
          <p:cNvSpPr/>
          <p:nvPr/>
        </p:nvSpPr>
        <p:spPr>
          <a:xfrm rot="10800000">
            <a:off x="2960912" y="5469754"/>
            <a:ext cx="914400" cy="41801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5238205" y="2090057"/>
            <a:ext cx="185492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FF0000"/>
                </a:solidFill>
              </a:rPr>
              <a:t>De trás pra frente</a:t>
            </a:r>
            <a:endParaRPr lang="pt-BR" sz="1600" dirty="0">
              <a:solidFill>
                <a:srgbClr val="FF0000"/>
              </a:solidFill>
            </a:endParaRPr>
          </a:p>
        </p:txBody>
      </p:sp>
      <p:cxnSp>
        <p:nvCxnSpPr>
          <p:cNvPr id="6" name="Conector de Seta Reta 5"/>
          <p:cNvCxnSpPr/>
          <p:nvPr/>
        </p:nvCxnSpPr>
        <p:spPr>
          <a:xfrm flipV="1">
            <a:off x="4838507" y="2457099"/>
            <a:ext cx="613955" cy="3929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/>
          <p:cNvSpPr txBox="1"/>
          <p:nvPr/>
        </p:nvSpPr>
        <p:spPr>
          <a:xfrm>
            <a:off x="6056811" y="3296081"/>
            <a:ext cx="185492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FF0000"/>
                </a:solidFill>
              </a:rPr>
              <a:t>De trás pra frente</a:t>
            </a:r>
            <a:endParaRPr lang="pt-BR" sz="1600" dirty="0">
              <a:solidFill>
                <a:srgbClr val="FF0000"/>
              </a:solidFill>
            </a:endParaRPr>
          </a:p>
        </p:txBody>
      </p:sp>
      <p:cxnSp>
        <p:nvCxnSpPr>
          <p:cNvPr id="8" name="Conector de Seta Reta 7"/>
          <p:cNvCxnSpPr/>
          <p:nvPr/>
        </p:nvCxnSpPr>
        <p:spPr>
          <a:xfrm flipV="1">
            <a:off x="5643154" y="3676114"/>
            <a:ext cx="413657" cy="2972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/>
          <p:cNvSpPr txBox="1"/>
          <p:nvPr/>
        </p:nvSpPr>
        <p:spPr>
          <a:xfrm>
            <a:off x="6056810" y="4559596"/>
            <a:ext cx="185492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FF0000"/>
                </a:solidFill>
              </a:rPr>
              <a:t>De trás pra frente</a:t>
            </a:r>
            <a:endParaRPr lang="pt-BR" sz="1600" dirty="0">
              <a:solidFill>
                <a:srgbClr val="FF0000"/>
              </a:solidFill>
            </a:endParaRPr>
          </a:p>
        </p:txBody>
      </p:sp>
      <p:cxnSp>
        <p:nvCxnSpPr>
          <p:cNvPr id="17" name="Conector de Seta Reta 16"/>
          <p:cNvCxnSpPr/>
          <p:nvPr/>
        </p:nvCxnSpPr>
        <p:spPr>
          <a:xfrm flipV="1">
            <a:off x="5474232" y="4764691"/>
            <a:ext cx="413657" cy="2972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/>
          <p:cNvSpPr txBox="1"/>
          <p:nvPr/>
        </p:nvSpPr>
        <p:spPr>
          <a:xfrm>
            <a:off x="4169227" y="5988069"/>
            <a:ext cx="2137956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FF0000"/>
                </a:solidFill>
              </a:rPr>
              <a:t>Permanece na frente</a:t>
            </a:r>
            <a:endParaRPr lang="pt-BR" sz="1600" dirty="0">
              <a:solidFill>
                <a:srgbClr val="FF0000"/>
              </a:solidFill>
            </a:endParaRPr>
          </a:p>
        </p:txBody>
      </p:sp>
      <p:cxnSp>
        <p:nvCxnSpPr>
          <p:cNvPr id="10" name="Conector de Seta Reta 9"/>
          <p:cNvCxnSpPr/>
          <p:nvPr/>
        </p:nvCxnSpPr>
        <p:spPr>
          <a:xfrm>
            <a:off x="4432661" y="5469754"/>
            <a:ext cx="0" cy="4180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565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ESTRUTURA NOMINAL</a:t>
            </a:r>
            <a:r>
              <a:rPr lang="pt-BR" dirty="0" smtClean="0"/>
              <a:t>: TRADUÇÃO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2090057"/>
            <a:ext cx="8596668" cy="4336869"/>
          </a:xfrm>
        </p:spPr>
        <p:txBody>
          <a:bodyPr/>
          <a:lstStyle/>
          <a:p>
            <a:r>
              <a:rPr lang="pt-BR" sz="1600" dirty="0" smtClean="0"/>
              <a:t>Português: substantivo vem antes dos adjetivos</a:t>
            </a:r>
          </a:p>
          <a:p>
            <a:endParaRPr lang="pt-BR" sz="1600" dirty="0"/>
          </a:p>
          <a:p>
            <a:r>
              <a:rPr lang="pt-BR" sz="2000" dirty="0" smtClean="0"/>
              <a:t>Inglês: adjetivos vem antes do substantivo</a:t>
            </a:r>
          </a:p>
          <a:p>
            <a:endParaRPr lang="pt-BR" sz="2000" dirty="0"/>
          </a:p>
          <a:p>
            <a:pPr lvl="1"/>
            <a:r>
              <a:rPr lang="pt-BR" dirty="0" err="1" smtClean="0"/>
              <a:t>Obs</a:t>
            </a:r>
            <a:r>
              <a:rPr lang="pt-BR" dirty="0" smtClean="0"/>
              <a:t>: artigos, numerais e pronomes permanecem à frente da estrutura nominal.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1391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ado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205</TotalTime>
  <Words>323</Words>
  <Application>Microsoft Office PowerPoint</Application>
  <PresentationFormat>Widescreen</PresentationFormat>
  <Paragraphs>96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7" baseType="lpstr">
      <vt:lpstr>Arial</vt:lpstr>
      <vt:lpstr>Trebuchet MS</vt:lpstr>
      <vt:lpstr>Wingdings 3</vt:lpstr>
      <vt:lpstr>Facetado</vt:lpstr>
      <vt:lpstr>ESTRUTURA NOMINAL DO INGLÊS</vt:lpstr>
      <vt:lpstr>O QUE É UMA ESTRUTURA NOMINAL?</vt:lpstr>
      <vt:lpstr>O QUE É UMA ESTRUTURA NOMINAL?</vt:lpstr>
      <vt:lpstr>O QUE SÃO ESSES MODIFICADORES?</vt:lpstr>
      <vt:lpstr>ESTRUTURA NOMINAL:</vt:lpstr>
      <vt:lpstr>ESTRUTURA NOMINAL:</vt:lpstr>
      <vt:lpstr>ESTRUTURA NOMINAL:</vt:lpstr>
      <vt:lpstr>ESTRUTURA NOMINAL: NÚCLEO</vt:lpstr>
      <vt:lpstr>ESTRUTURA NOMINAL: NÚCLEO</vt:lpstr>
      <vt:lpstr>ESTRUTURA NOMINAL: TRADUÇÃO</vt:lpstr>
      <vt:lpstr>ESTRUTURA NOMINAL: TRADUÇÃO</vt:lpstr>
      <vt:lpstr>ESTRUTURA NOMINAL: TRADUÇÃO</vt:lpstr>
      <vt:lpstr>ESTRUTURA NOMINAL: TRADUÇÃO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ESTRUTURA NOMINAL DO INGLÊS</dc:title>
  <dc:creator>Cliente</dc:creator>
  <cp:lastModifiedBy>Cliente</cp:lastModifiedBy>
  <cp:revision>17</cp:revision>
  <dcterms:created xsi:type="dcterms:W3CDTF">2020-04-23T00:34:06Z</dcterms:created>
  <dcterms:modified xsi:type="dcterms:W3CDTF">2020-04-23T23:59:16Z</dcterms:modified>
</cp:coreProperties>
</file>